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omments/modernComment_15A_C072DD89.xml" ContentType="application/vnd.ms-powerpoint.comments+xml"/>
  <Override PartName="/ppt/comments/modernComment_15B_25A0074A.xml" ContentType="application/vnd.ms-powerpoint.comment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96" r:id="rId2"/>
    <p:sldId id="312" r:id="rId3"/>
    <p:sldId id="283" r:id="rId4"/>
    <p:sldId id="330" r:id="rId5"/>
    <p:sldId id="331" r:id="rId6"/>
    <p:sldId id="282" r:id="rId7"/>
    <p:sldId id="324" r:id="rId8"/>
    <p:sldId id="346" r:id="rId9"/>
    <p:sldId id="347" r:id="rId10"/>
    <p:sldId id="349" r:id="rId11"/>
    <p:sldId id="350" r:id="rId12"/>
    <p:sldId id="351" r:id="rId13"/>
    <p:sldId id="352" r:id="rId14"/>
    <p:sldId id="353" r:id="rId15"/>
    <p:sldId id="354" r:id="rId16"/>
    <p:sldId id="344" r:id="rId17"/>
    <p:sldId id="339" r:id="rId18"/>
    <p:sldId id="300" r:id="rId19"/>
    <p:sldId id="341" r:id="rId20"/>
    <p:sldId id="297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5E483DD-4719-BEF8-752C-14C588386BC5}" name="지환 박" initials="지박" userId="442ee7e2e8d47f4c" providerId="Windows Live"/>
  <p188:author id="{1E9937F5-08D2-9F12-46D4-60487F27577C}" name="hyk" initials="h" userId="hyk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yk" initials="h" lastIdx="1" clrIdx="0">
    <p:extLst>
      <p:ext uri="{19B8F6BF-5375-455C-9EA6-DF929625EA0E}">
        <p15:presenceInfo xmlns:p15="http://schemas.microsoft.com/office/powerpoint/2012/main" userId="hy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EF7"/>
    <a:srgbClr val="D2DDEE"/>
    <a:srgbClr val="28436E"/>
    <a:srgbClr val="E3A01B"/>
    <a:srgbClr val="FFBD3B"/>
    <a:srgbClr val="30404F"/>
    <a:srgbClr val="E2E2E2"/>
    <a:srgbClr val="B3C5E3"/>
    <a:srgbClr val="A2B9DE"/>
    <a:srgbClr val="5981C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3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hdgu\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hdgu\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</a:rPr>
              <a:t>(‘18~’22)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제조업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건설업 </a:t>
            </a:r>
            <a:r>
              <a:rPr lang="ko-KR" altLang="en-US" sz="1400" dirty="0"/>
              <a:t>요양재해자 수 </a:t>
            </a:r>
            <a:r>
              <a:rPr lang="en-US" altLang="ko-KR" sz="1400" dirty="0"/>
              <a:t>(</a:t>
            </a:r>
            <a:r>
              <a:rPr lang="ko-KR" altLang="en-US" sz="1400" dirty="0"/>
              <a:t>명</a:t>
            </a:r>
            <a:r>
              <a:rPr lang="en-US" altLang="ko-KR" sz="1400" dirty="0"/>
              <a:t>)</a:t>
            </a:r>
            <a:endParaRPr lang="ko-KR" altLang="en-US" sz="14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데이터!$A$4</c:f>
              <c:strCache>
                <c:ptCount val="1"/>
                <c:pt idx="0">
                  <c:v>제조업</c:v>
                </c:pt>
              </c:strCache>
              <c:extLst xmlns:c15="http://schemas.microsoft.com/office/drawing/2012/chart"/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65D-4CA7-A274-B61CA5980067}"/>
              </c:ext>
            </c:extLst>
          </c:dPt>
          <c:dLbls>
            <c:dLbl>
              <c:idx val="0"/>
              <c:layout>
                <c:manualLayout>
                  <c:x val="0"/>
                  <c:y val="1.751257136028093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565D-4CA7-A274-B61CA5980067}"/>
                </c:ext>
              </c:extLst>
            </c:dLbl>
            <c:dLbl>
              <c:idx val="4"/>
              <c:layout>
                <c:manualLayout>
                  <c:x val="0"/>
                  <c:y val="-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565D-4CA7-A274-B61CA5980067}"/>
                </c:ext>
              </c:extLst>
            </c:dLbl>
            <c:dLbl>
              <c:idx val="5"/>
              <c:layout>
                <c:manualLayout>
                  <c:x val="0"/>
                  <c:y val="-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565D-4CA7-A274-B61CA59800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데이터!$B$4:$AJ$4</c:f>
              <c:numCache>
                <c:formatCode>#,##0</c:formatCode>
                <c:ptCount val="6"/>
                <c:pt idx="0">
                  <c:v>27377</c:v>
                </c:pt>
                <c:pt idx="1">
                  <c:v>29274</c:v>
                </c:pt>
                <c:pt idx="2">
                  <c:v>28840</c:v>
                </c:pt>
                <c:pt idx="3">
                  <c:v>31709</c:v>
                </c:pt>
                <c:pt idx="4">
                  <c:v>31554</c:v>
                </c:pt>
                <c:pt idx="5" formatCode="_(* #,##0_);_(* \(#,##0\);_(* &quot;-&quot;_);_(@_)">
                  <c:v>29750.799999999999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4-565D-4CA7-A274-B61CA5980067}"/>
            </c:ext>
          </c:extLst>
        </c:ser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  <c:extLst xmlns:c15="http://schemas.microsoft.com/office/drawing/2012/chart"/>
            </c:strRef>
          </c:tx>
          <c:spPr>
            <a:solidFill>
              <a:srgbClr val="D2DDEE"/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8436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565D-4CA7-A274-B61CA5980067}"/>
              </c:ext>
            </c:extLst>
          </c:dPt>
          <c:dLbls>
            <c:dLbl>
              <c:idx val="0"/>
              <c:layout>
                <c:manualLayout>
                  <c:x val="0"/>
                  <c:y val="-2.918761893380156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565D-4CA7-A274-B61CA5980067}"/>
                </c:ext>
              </c:extLst>
            </c:dLbl>
            <c:dLbl>
              <c:idx val="4"/>
              <c:layout>
                <c:manualLayout>
                  <c:x val="-1.5009684817401828E-16"/>
                  <c:y val="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8-565D-4CA7-A274-B61CA5980067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565D-4CA7-A274-B61CA59800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데이터!$B$5:$AJ$5</c:f>
              <c:numCache>
                <c:formatCode>#,##0</c:formatCode>
                <c:ptCount val="6"/>
                <c:pt idx="0">
                  <c:v>27686</c:v>
                </c:pt>
                <c:pt idx="1">
                  <c:v>27211</c:v>
                </c:pt>
                <c:pt idx="2">
                  <c:v>26799</c:v>
                </c:pt>
                <c:pt idx="3">
                  <c:v>29943</c:v>
                </c:pt>
                <c:pt idx="4">
                  <c:v>31245</c:v>
                </c:pt>
                <c:pt idx="5" formatCode="_(* #,##0_);_(* \(#,##0\);_(* &quot;-&quot;_);_(@_)">
                  <c:v>28576.799999999999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9-565D-4CA7-A274-B61CA598006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33098591"/>
        <c:axId val="1833102911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데이터!$A$3</c15:sqref>
                        </c15:formulaRef>
                      </c:ext>
                    </c:extLst>
                    <c:strCache>
                      <c:ptCount val="1"/>
                      <c:pt idx="0">
                        <c:v>총계</c:v>
                      </c:pt>
                    </c:strCache>
                  </c:strRef>
                </c:tx>
                <c:spPr>
                  <a:solidFill>
                    <a:srgbClr val="337080"/>
                  </a:solidFill>
                  <a:ln>
                    <a:noFill/>
                  </a:ln>
                  <a:effectLst/>
                </c:spPr>
                <c:invertIfNegative val="0"/>
                <c:dPt>
                  <c:idx val="5"/>
                  <c:invertIfNegative val="0"/>
                  <c:bubble3D val="0"/>
                  <c:spPr>
                    <a:solidFill>
                      <a:srgbClr val="D0CC34"/>
                    </a:solidFill>
                    <a:ln>
                      <a:noFill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B-565D-4CA7-A274-B61CA5980067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ko-KR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데이터!$B$1:$AJ$2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데이터!$B$3:$AJ$3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102305</c:v>
                      </c:pt>
                      <c:pt idx="1">
                        <c:v>109242</c:v>
                      </c:pt>
                      <c:pt idx="2">
                        <c:v>108379</c:v>
                      </c:pt>
                      <c:pt idx="3">
                        <c:v>122713</c:v>
                      </c:pt>
                      <c:pt idx="4">
                        <c:v>130348</c:v>
                      </c:pt>
                      <c:pt idx="5" formatCode="_(* #,##0_);_(* \(#,##0\);_(* &quot;-&quot;_);_(@_)">
                        <c:v>114597.4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C-565D-4CA7-A274-B61CA5980067}"/>
                  </c:ext>
                </c:extLst>
              </c15:ser>
            </c15:filteredBarSeries>
          </c:ext>
        </c:extLst>
      </c:barChart>
      <c:catAx>
        <c:axId val="1833098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102911"/>
        <c:crosses val="autoZero"/>
        <c:auto val="1"/>
        <c:lblAlgn val="ctr"/>
        <c:lblOffset val="100"/>
        <c:noMultiLvlLbl val="0"/>
      </c:catAx>
      <c:valAx>
        <c:axId val="1833102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0985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</a:rPr>
              <a:t>(‘18~’22)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근로자 수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요양재해자 수 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(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명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)</a:t>
            </a:r>
            <a:endParaRPr lang="ko-KR" altLang="en-US" sz="1400" b="0" i="0" u="none" strike="noStrike" kern="1200" spc="0" baseline="0" dirty="0">
              <a:solidFill>
                <a:sysClr val="windowText" lastClr="000000">
                  <a:lumMod val="65000"/>
                  <a:lumOff val="35000"/>
                </a:sysClr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데이터!$I$19</c:f>
              <c:strCache>
                <c:ptCount val="1"/>
                <c:pt idx="0">
                  <c:v>근로자수 (명)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10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954-4B08-A39F-0C2B6479C2F8}"/>
              </c:ext>
            </c:extLst>
          </c:dPt>
          <c:dLbls>
            <c:dLbl>
              <c:idx val="8"/>
              <c:layout>
                <c:manualLayout>
                  <c:x val="0"/>
                  <c:y val="1.6385208070639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A954-4B08-A39F-0C2B6479C2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데이터!$H$20:$H$31</c:f>
              <c:strCache>
                <c:ptCount val="11"/>
                <c:pt idx="0">
                  <c:v>2018</c:v>
                </c:pt>
                <c:pt idx="2">
                  <c:v>2019</c:v>
                </c:pt>
                <c:pt idx="4">
                  <c:v>2020</c:v>
                </c:pt>
                <c:pt idx="6">
                  <c:v>2021</c:v>
                </c:pt>
                <c:pt idx="8">
                  <c:v>2022</c:v>
                </c:pt>
                <c:pt idx="10">
                  <c:v>5년 평균</c:v>
                </c:pt>
              </c:strCache>
            </c:strRef>
          </c:cat>
          <c:val>
            <c:numRef>
              <c:f>데이터!$I$20:$I$31</c:f>
              <c:numCache>
                <c:formatCode>General</c:formatCode>
                <c:ptCount val="12"/>
                <c:pt idx="0" formatCode="#,##0">
                  <c:v>19073438</c:v>
                </c:pt>
                <c:pt idx="2" formatCode="#,##0">
                  <c:v>18725160</c:v>
                </c:pt>
                <c:pt idx="4" formatCode="#,##0">
                  <c:v>18974513</c:v>
                </c:pt>
                <c:pt idx="6" formatCode="#,##0">
                  <c:v>19378565</c:v>
                </c:pt>
                <c:pt idx="8" formatCode="#,##0">
                  <c:v>20173615</c:v>
                </c:pt>
                <c:pt idx="10" formatCode="_(* #,##0_);_(* \(#,##0\);_(* &quot;-&quot;_);_(@_)">
                  <c:v>19265058.199999999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954-4B08-A39F-0C2B6479C2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366863183"/>
        <c:axId val="1366867983"/>
      </c:barChart>
      <c:barChart>
        <c:barDir val="col"/>
        <c:grouping val="clustered"/>
        <c:varyColors val="0"/>
        <c:ser>
          <c:idx val="1"/>
          <c:order val="1"/>
          <c:tx>
            <c:strRef>
              <c:f>데이터!$J$19</c:f>
              <c:strCache>
                <c:ptCount val="1"/>
                <c:pt idx="0">
                  <c:v>요양재해자수 (명)</c:v>
                </c:pt>
              </c:strCache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Pt>
            <c:idx val="11"/>
            <c:invertIfNegative val="0"/>
            <c:bubble3D val="0"/>
            <c:spPr>
              <a:solidFill>
                <a:srgbClr val="29447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954-4B08-A39F-0C2B6479C2F8}"/>
              </c:ext>
            </c:extLst>
          </c:dPt>
          <c:dLbls>
            <c:dLbl>
              <c:idx val="7"/>
              <c:layout>
                <c:manualLayout>
                  <c:x val="-6.543221130189018E-17"/>
                  <c:y val="-5.461736023546532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A954-4B08-A39F-0C2B6479C2F8}"/>
                </c:ext>
              </c:extLst>
            </c:dLbl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A954-4B08-A39F-0C2B6479C2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데이터!$H$20:$H$31</c:f>
              <c:strCache>
                <c:ptCount val="11"/>
                <c:pt idx="0">
                  <c:v>2018</c:v>
                </c:pt>
                <c:pt idx="2">
                  <c:v>2019</c:v>
                </c:pt>
                <c:pt idx="4">
                  <c:v>2020</c:v>
                </c:pt>
                <c:pt idx="6">
                  <c:v>2021</c:v>
                </c:pt>
                <c:pt idx="8">
                  <c:v>2022</c:v>
                </c:pt>
                <c:pt idx="10">
                  <c:v>5년 평균</c:v>
                </c:pt>
              </c:strCache>
            </c:strRef>
          </c:cat>
          <c:val>
            <c:numRef>
              <c:f>데이터!$J$20:$J$31</c:f>
              <c:numCache>
                <c:formatCode>#,##0</c:formatCode>
                <c:ptCount val="12"/>
                <c:pt idx="1">
                  <c:v>102305</c:v>
                </c:pt>
                <c:pt idx="3">
                  <c:v>109242</c:v>
                </c:pt>
                <c:pt idx="5">
                  <c:v>108379</c:v>
                </c:pt>
                <c:pt idx="7">
                  <c:v>122713</c:v>
                </c:pt>
                <c:pt idx="9">
                  <c:v>130348</c:v>
                </c:pt>
                <c:pt idx="11" formatCode="_(* #,##0_);_(* \(#,##0\);_(* &quot;-&quot;_);_(@_)">
                  <c:v>114597.4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954-4B08-A39F-0C2B6479C2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319955935"/>
        <c:axId val="1174025839"/>
      </c:barChart>
      <c:catAx>
        <c:axId val="1366863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66867983"/>
        <c:crosses val="autoZero"/>
        <c:auto val="1"/>
        <c:lblAlgn val="ctr"/>
        <c:lblOffset val="100"/>
        <c:noMultiLvlLbl val="0"/>
      </c:catAx>
      <c:valAx>
        <c:axId val="13668679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66863183"/>
        <c:crosses val="autoZero"/>
        <c:crossBetween val="between"/>
      </c:valAx>
      <c:valAx>
        <c:axId val="1174025839"/>
        <c:scaling>
          <c:orientation val="minMax"/>
        </c:scaling>
        <c:delete val="0"/>
        <c:axPos val="r"/>
        <c:numFmt formatCode="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19955935"/>
        <c:crosses val="max"/>
        <c:crossBetween val="between"/>
      </c:valAx>
      <c:catAx>
        <c:axId val="131995593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7402583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baseline="0" dirty="0">
                <a:effectLst/>
              </a:rPr>
              <a:t>(‘18~’22) 5</a:t>
            </a:r>
            <a:r>
              <a:rPr lang="ko-KR" altLang="ko-KR" sz="1400" b="0" i="0" baseline="0" dirty="0">
                <a:effectLst/>
              </a:rPr>
              <a:t>년 평균 요양재해자수 </a:t>
            </a:r>
            <a:r>
              <a:rPr lang="en-US" altLang="ko-KR" sz="1400" b="0" i="0" baseline="0" dirty="0">
                <a:effectLst/>
              </a:rPr>
              <a:t>(</a:t>
            </a:r>
            <a:r>
              <a:rPr lang="ko-KR" altLang="ko-KR" sz="1400" b="0" i="0" baseline="0" dirty="0">
                <a:effectLst/>
              </a:rPr>
              <a:t>명</a:t>
            </a:r>
            <a:r>
              <a:rPr lang="en-US" altLang="ko-KR" sz="1400" b="0" i="0" baseline="0" dirty="0">
                <a:effectLst/>
              </a:rPr>
              <a:t>)</a:t>
            </a:r>
            <a:endParaRPr lang="ko-KR" altLang="ko-KR" sz="1100" dirty="0"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7824303161396471"/>
          <c:y val="0.1667999595881382"/>
          <c:w val="0.66965776798584942"/>
          <c:h val="0.63050741841128566"/>
        </c:manualLayout>
      </c:layout>
      <c:doughnutChart>
        <c:varyColors val="1"/>
        <c:ser>
          <c:idx val="1"/>
          <c:order val="0"/>
          <c:tx>
            <c:strRef>
              <c:f>데이터!$F$36:$F$41</c:f>
              <c:strCache>
                <c:ptCount val="6"/>
                <c:pt idx="0">
                  <c:v>제조업</c:v>
                </c:pt>
                <c:pt idx="1">
                  <c:v>건설업</c:v>
                </c:pt>
                <c:pt idx="2">
                  <c:v>운수·창고 및 통신업</c:v>
                </c:pt>
                <c:pt idx="3">
                  <c:v>광업</c:v>
                </c:pt>
                <c:pt idx="5">
                  <c:v>그 외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1-C319-4399-AE6C-F7182B76A5D9}"/>
              </c:ext>
            </c:extLst>
          </c:dPt>
          <c:dPt>
            <c:idx val="1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3-C319-4399-AE6C-F7182B76A5D9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5-C319-4399-AE6C-F7182B76A5D9}"/>
              </c:ext>
            </c:extLst>
          </c:dPt>
          <c:dPt>
            <c:idx val="3"/>
            <c:bubble3D val="0"/>
            <c:spPr>
              <a:solidFill>
                <a:schemeClr val="bg2">
                  <a:lumMod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319-4399-AE6C-F7182B76A5D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319-4399-AE6C-F7182B76A5D9}"/>
              </c:ext>
            </c:extLst>
          </c:dPt>
          <c:dPt>
            <c:idx val="5"/>
            <c:bubble3D val="0"/>
            <c:spPr>
              <a:solidFill>
                <a:srgbClr val="E2E2E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319-4399-AE6C-F7182B76A5D9}"/>
              </c:ext>
            </c:extLst>
          </c:dPt>
          <c:dLbls>
            <c:dLbl>
              <c:idx val="0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C319-4399-AE6C-F7182B76A5D9}"/>
                </c:ext>
              </c:extLst>
            </c:dLbl>
            <c:dLbl>
              <c:idx val="1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C319-4399-AE6C-F7182B76A5D9}"/>
                </c:ext>
              </c:extLst>
            </c:dLbl>
            <c:dLbl>
              <c:idx val="2"/>
              <c:layout>
                <c:manualLayout>
                  <c:x val="5.4808123320657393E-3"/>
                  <c:y val="0.1461109276533185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>
                  <c15:layout>
                    <c:manualLayout>
                      <c:w val="0.36256579059099975"/>
                      <c:h val="0.1275999690854102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C319-4399-AE6C-F7182B76A5D9}"/>
                </c:ext>
              </c:extLst>
            </c:dLbl>
            <c:dLbl>
              <c:idx val="3"/>
              <c:layout>
                <c:manualLayout>
                  <c:x val="-0.17706810313638485"/>
                  <c:y val="9.6298099019237068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0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6FCBBED-7C02-486C-8E2E-3A706C45A685}" type="CATEGORYNAME">
                      <a:rPr lang="ko-KR" altLang="en-US"/>
                      <a:pPr>
                        <a:defRPr sz="1100" b="1"/>
                      </a:pPr>
                      <a:t>[범주 이름]</a:t>
                    </a:fld>
                    <a:r>
                      <a:rPr lang="ko-KR" altLang="en-US" baseline="0"/>
                      <a:t> </a:t>
                    </a:r>
                  </a:p>
                  <a:p>
                    <a:pPr>
                      <a:defRPr sz="1100" b="1"/>
                    </a:pPr>
                    <a:fld id="{D3C31D8E-AB17-4BEF-AD30-58893EEFDCBD}" type="PERCENTAGE">
                      <a:rPr lang="en-US" altLang="ko-KR" baseline="0"/>
                      <a:pPr>
                        <a:defRPr sz="1100" b="1"/>
                      </a:pPr>
                      <a:t>[백분율]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>
                  <c15:layout>
                    <c:manualLayout>
                      <c:w val="0.33686326518954018"/>
                      <c:h val="0.126276892482884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C319-4399-AE6C-F7182B76A5D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 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5="http://schemas.microsoft.com/office/drawing/2012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데이터!$B$36:$B$41</c:f>
              <c:strCache>
                <c:ptCount val="6"/>
                <c:pt idx="0">
                  <c:v>제조업</c:v>
                </c:pt>
                <c:pt idx="1">
                  <c:v>건설업</c:v>
                </c:pt>
                <c:pt idx="2">
                  <c:v>운수·창고 및 통신업</c:v>
                </c:pt>
                <c:pt idx="3">
                  <c:v>금융 및 보험업</c:v>
                </c:pt>
                <c:pt idx="5">
                  <c:v>그 외</c:v>
                </c:pt>
              </c:strCache>
              <c:extLst xmlns:c15="http://schemas.microsoft.com/office/drawing/2012/chart"/>
            </c:strRef>
          </c:cat>
          <c:val>
            <c:numRef>
              <c:f>데이터!$G$36:$G$41</c:f>
              <c:numCache>
                <c:formatCode>_(* #,##0_);_(* \(#,##0\);_(* "-"_);_(@_)</c:formatCode>
                <c:ptCount val="6"/>
                <c:pt idx="0">
                  <c:v>29750.799999999999</c:v>
                </c:pt>
                <c:pt idx="1">
                  <c:v>28576.799999999999</c:v>
                </c:pt>
                <c:pt idx="2">
                  <c:v>8254.7999999999993</c:v>
                </c:pt>
                <c:pt idx="3">
                  <c:v>2946</c:v>
                </c:pt>
                <c:pt idx="5">
                  <c:v>45069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C-C319-4399-AE6C-F7182B76A5D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  <c:extLst>
          <c:ext xmlns:c15="http://schemas.microsoft.com/office/drawing/2012/chart" uri="{02D57815-91ED-43cb-92C2-25804820EDAC}">
            <c15:filteredPieSeries>
              <c15:ser>
                <c:idx val="2"/>
                <c:order val="1"/>
                <c:tx>
                  <c:strRef>
                    <c:extLst>
                      <c:ext uri="{02D57815-91ED-43cb-92C2-25804820EDAC}">
                        <c15:formulaRef>
                          <c15:sqref>데이터!$G$34</c15:sqref>
                        </c15:formulaRef>
                      </c:ext>
                    </c:extLst>
                    <c:strCache>
                      <c:ptCount val="1"/>
                      <c:pt idx="0">
                        <c:v>요양재해자수 (명)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rgbClr val="337080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E-C319-4399-AE6C-F7182B76A5D9}"/>
                    </c:ext>
                  </c:extLst>
                </c:dPt>
                <c:dPt>
                  <c:idx val="1"/>
                  <c:bubble3D val="0"/>
                  <c:spPr>
                    <a:solidFill>
                      <a:srgbClr val="D0CC3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0-C319-4399-AE6C-F7182B76A5D9}"/>
                    </c:ext>
                  </c:extLst>
                </c:dPt>
                <c:dPt>
                  <c:idx val="2"/>
                  <c:bubble3D val="0"/>
                  <c:spPr>
                    <a:solidFill>
                      <a:schemeClr val="bg1">
                        <a:lumMod val="85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2-C319-4399-AE6C-F7182B76A5D9}"/>
                    </c:ext>
                  </c:extLst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4-C319-4399-AE6C-F7182B76A5D9}"/>
                    </c:ext>
                  </c:extLst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6-C319-4399-AE6C-F7182B76A5D9}"/>
                    </c:ext>
                  </c:extLst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8-C319-4399-AE6C-F7182B76A5D9}"/>
                    </c:ext>
                  </c:extLst>
                </c:dPt>
                <c:dLbls>
                  <c:dLbl>
                    <c:idx val="0"/>
                    <c:spPr>
                      <a:noFill/>
                      <a:ln>
                        <a:noFill/>
                      </a:ln>
                      <a:effectLst/>
                    </c:spPr>
                    <c:txPr>
                      <a:bodyPr rot="0" spcFirstLastPara="1" vertOverflow="ellipsis" vert="horz" wrap="square" lIns="38100" tIns="19050" rIns="38100" bIns="19050" anchor="ctr" anchorCtr="1">
                        <a:spAutoFit/>
                      </a:bodyPr>
                      <a:lstStyle/>
                      <a:p>
                        <a:pPr>
                          <a:defRPr sz="1600" b="1" i="0" u="none" strike="noStrike" kern="1200" baseline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defRPr>
                        </a:pPr>
                        <a:endParaRPr lang="ko-KR"/>
                      </a:p>
                    </c:txPr>
                    <c:showLegendKey val="0"/>
                    <c:showVal val="1"/>
                    <c:showCatName val="1"/>
                    <c:showSerName val="0"/>
                    <c:showPercent val="1"/>
                    <c:showBubbleSize val="0"/>
                    <c:extLst>
                      <c:ext uri="{CE6537A1-D6FC-4f65-9D91-7224C49458BB}"/>
                      <c:ext xmlns:c16="http://schemas.microsoft.com/office/drawing/2014/chart" uri="{C3380CC4-5D6E-409C-BE32-E72D297353CC}">
                        <c16:uniqueId val="{0000000E-C319-4399-AE6C-F7182B76A5D9}"/>
                      </c:ext>
                    </c:extLst>
                  </c:dLbl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1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ko-KR"/>
                    </a:p>
                  </c:txPr>
                  <c:showLegendKey val="0"/>
                  <c:showVal val="1"/>
                  <c:showCatName val="1"/>
                  <c:showSerName val="0"/>
                  <c:showPercent val="1"/>
                  <c:showBubbleSize val="0"/>
                  <c:separator> </c:separator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데이터!$B$36:$B$41</c15:sqref>
                        </c15:formulaRef>
                      </c:ext>
                    </c:extLst>
                    <c:strCache>
                      <c:ptCount val="6"/>
                      <c:pt idx="0">
                        <c:v>제조업</c:v>
                      </c:pt>
                      <c:pt idx="1">
                        <c:v>건설업</c:v>
                      </c:pt>
                      <c:pt idx="2">
                        <c:v>운수·창고 및 통신업</c:v>
                      </c:pt>
                      <c:pt idx="3">
                        <c:v>금융 및 보험업</c:v>
                      </c:pt>
                      <c:pt idx="5">
                        <c:v>그 외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데이터!$G$36:$G$41</c15:sqref>
                        </c15:formulaRef>
                      </c:ext>
                    </c:extLst>
                    <c:numCache>
                      <c:formatCode>_(* #,##0_);_(* \(#,##0\);_(* "-"_);_(@_)</c:formatCode>
                      <c:ptCount val="6"/>
                      <c:pt idx="0">
                        <c:v>29750.799999999999</c:v>
                      </c:pt>
                      <c:pt idx="1">
                        <c:v>28576.799999999999</c:v>
                      </c:pt>
                      <c:pt idx="2">
                        <c:v>8254.7999999999993</c:v>
                      </c:pt>
                      <c:pt idx="3">
                        <c:v>2946</c:v>
                      </c:pt>
                      <c:pt idx="5">
                        <c:v>45069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9-C319-4399-AE6C-F7182B76A5D9}"/>
                  </c:ext>
                </c:extLst>
              </c15:ser>
            </c15:filteredPieSeries>
          </c:ext>
        </c:extLst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산업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제조업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건설업 </a:t>
            </a:r>
            <a:r>
              <a:rPr lang="ko-KR" altLang="en-US"/>
              <a:t>요양재해율 </a:t>
            </a:r>
            <a:r>
              <a:rPr lang="en-US" altLang="ko-KR"/>
              <a:t>(%)</a:t>
            </a:r>
            <a:endParaRPr lang="ko-KR" alt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데이터!$A$3</c:f>
              <c:strCache>
                <c:ptCount val="1"/>
                <c:pt idx="0">
                  <c:v>총계</c:v>
                </c:pt>
              </c:strCache>
              <c:extLst xmlns:c15="http://schemas.microsoft.com/office/drawing/2012/chart"/>
            </c:strRef>
          </c:tx>
          <c:spPr>
            <a:solidFill>
              <a:srgbClr val="EFC87B"/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E3A01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063-4D56-80C6-84703FB3AC2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데이터!$B$3:$AJ$3</c:f>
              <c:numCache>
                <c:formatCode>#,##0.00</c:formatCode>
                <c:ptCount val="6"/>
                <c:pt idx="0">
                  <c:v>0.54</c:v>
                </c:pt>
                <c:pt idx="1">
                  <c:v>0.57999999999999996</c:v>
                </c:pt>
                <c:pt idx="2">
                  <c:v>0.56999999999999995</c:v>
                </c:pt>
                <c:pt idx="3">
                  <c:v>0.63</c:v>
                </c:pt>
                <c:pt idx="4">
                  <c:v>0.65</c:v>
                </c:pt>
                <c:pt idx="5" formatCode="0.00">
                  <c:v>0.59399999999999997</c:v>
                </c:pt>
              </c:numCache>
              <c:extLst/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2-B063-4D56-80C6-84703FB3AC22}"/>
            </c:ext>
          </c:extLst>
        </c:ser>
        <c:ser>
          <c:idx val="1"/>
          <c:order val="1"/>
          <c:tx>
            <c:strRef>
              <c:f>데이터!$A$4</c:f>
              <c:strCache>
                <c:ptCount val="1"/>
                <c:pt idx="0">
                  <c:v>제조업</c:v>
                </c:pt>
              </c:strCache>
              <c:extLst xmlns:c15="http://schemas.microsoft.com/office/drawing/2012/chart"/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B063-4D56-80C6-84703FB3AC2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데이터!$B$4:$AJ$4</c:f>
              <c:numCache>
                <c:formatCode>#,##0.00</c:formatCode>
                <c:ptCount val="6"/>
                <c:pt idx="0">
                  <c:v>0.66</c:v>
                </c:pt>
                <c:pt idx="1">
                  <c:v>0.72</c:v>
                </c:pt>
                <c:pt idx="2">
                  <c:v>0.72</c:v>
                </c:pt>
                <c:pt idx="3">
                  <c:v>0.8</c:v>
                </c:pt>
                <c:pt idx="4">
                  <c:v>0.79</c:v>
                </c:pt>
                <c:pt idx="5" formatCode="0.00">
                  <c:v>0.73799999999999988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5-B063-4D56-80C6-84703FB3AC22}"/>
            </c:ext>
          </c:extLst>
        </c:ser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9447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063-4D56-80C6-84703FB3AC22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B063-4D56-80C6-84703FB3AC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데이터!$B$5:$AJ$5</c:f>
              <c:numCache>
                <c:formatCode>#,##0.00</c:formatCode>
                <c:ptCount val="6"/>
                <c:pt idx="0">
                  <c:v>0.94</c:v>
                </c:pt>
                <c:pt idx="1">
                  <c:v>1.0900000000000001</c:v>
                </c:pt>
                <c:pt idx="2">
                  <c:v>1.17</c:v>
                </c:pt>
                <c:pt idx="3">
                  <c:v>1.26</c:v>
                </c:pt>
                <c:pt idx="4">
                  <c:v>1.25</c:v>
                </c:pt>
                <c:pt idx="5" formatCode="0.00">
                  <c:v>1.1419999999999999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8-B063-4D56-80C6-84703FB3AC2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33098591"/>
        <c:axId val="1833102911"/>
        <c:extLst/>
      </c:barChart>
      <c:catAx>
        <c:axId val="1833098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102911"/>
        <c:crosses val="autoZero"/>
        <c:auto val="1"/>
        <c:lblAlgn val="ctr"/>
        <c:lblOffset val="100"/>
        <c:noMultiLvlLbl val="0"/>
      </c:catAx>
      <c:valAx>
        <c:axId val="1833102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0985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건설업 근로자 수 </a:t>
            </a:r>
            <a:r>
              <a:rPr lang="en-US" altLang="ko-KR" dirty="0"/>
              <a:t>(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8436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176-44BF-9EEC-FD40E87A59D2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2176-44BF-9EEC-FD40E87A59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(데이터!$C$1,데이터!$I$1,데이터!$O$1,데이터!$U$1,데이터!$AA$1,데이터!$AG$1)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(데이터!$C$5,데이터!$I$5,데이터!$O$5,데이터!$U$5,데이터!$AA$5,데이터!$AG$5)</c:f>
              <c:numCache>
                <c:formatCode>#,##0</c:formatCode>
                <c:ptCount val="6"/>
                <c:pt idx="0">
                  <c:v>2943742</c:v>
                </c:pt>
                <c:pt idx="1">
                  <c:v>2487807</c:v>
                </c:pt>
                <c:pt idx="2">
                  <c:v>2284916</c:v>
                </c:pt>
                <c:pt idx="3">
                  <c:v>2378751</c:v>
                </c:pt>
                <c:pt idx="4">
                  <c:v>2494031</c:v>
                </c:pt>
                <c:pt idx="5" formatCode="_(* #,##0_);_(* \(#,##0\);_(* &quot;-&quot;_);_(@_)">
                  <c:v>2517849.4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2176-44BF-9EEC-FD40E87A59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84530319"/>
        <c:axId val="1784529359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데이터!$A$3</c15:sqref>
                        </c15:formulaRef>
                      </c:ext>
                    </c:extLst>
                    <c:strCache>
                      <c:ptCount val="1"/>
                      <c:pt idx="0">
                        <c:v>총계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(데이터!$C$1,데이터!$I$1,데이터!$O$1,데이터!$U$1,데이터!$AA$1,데이터!$AG$1)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(데이터!$C$3,데이터!$I$3,데이터!$O$3,데이터!$U$3,데이터!$AA$3,데이터!$AG$3)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19073438</c:v>
                      </c:pt>
                      <c:pt idx="1">
                        <c:v>18725160</c:v>
                      </c:pt>
                      <c:pt idx="2">
                        <c:v>18974513</c:v>
                      </c:pt>
                      <c:pt idx="3">
                        <c:v>19378565</c:v>
                      </c:pt>
                      <c:pt idx="4">
                        <c:v>20173615</c:v>
                      </c:pt>
                      <c:pt idx="5" formatCode="_(* #,##0_);_(* \(#,##0\);_(* &quot;-&quot;_);_(@_)">
                        <c:v>19265058.199999999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2176-44BF-9EEC-FD40E87A59D2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데이터!$A$4</c15:sqref>
                        </c15:formulaRef>
                      </c:ext>
                    </c:extLst>
                    <c:strCache>
                      <c:ptCount val="1"/>
                      <c:pt idx="0">
                        <c:v>제조업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(데이터!$C$1,데이터!$I$1,데이터!$O$1,데이터!$U$1,데이터!$AA$1,데이터!$AG$1)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(데이터!$C$4,데이터!$I$4,데이터!$O$4,데이터!$U$4,데이터!$AA$4,데이터!$AG$4)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4152058</c:v>
                      </c:pt>
                      <c:pt idx="1">
                        <c:v>4045048</c:v>
                      </c:pt>
                      <c:pt idx="2">
                        <c:v>4012541</c:v>
                      </c:pt>
                      <c:pt idx="3">
                        <c:v>3959780</c:v>
                      </c:pt>
                      <c:pt idx="4">
                        <c:v>3988609</c:v>
                      </c:pt>
                      <c:pt idx="5" formatCode="_(* #,##0_);_(* \(#,##0\);_(* &quot;-&quot;_);_(@_)">
                        <c:v>4031607.2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2176-44BF-9EEC-FD40E87A59D2}"/>
                  </c:ext>
                </c:extLst>
              </c15:ser>
            </c15:filteredBarSeries>
          </c:ext>
        </c:extLst>
      </c:barChart>
      <c:catAx>
        <c:axId val="17845303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84529359"/>
        <c:crosses val="autoZero"/>
        <c:auto val="1"/>
        <c:lblAlgn val="ctr"/>
        <c:lblOffset val="100"/>
        <c:noMultiLvlLbl val="0"/>
      </c:catAx>
      <c:valAx>
        <c:axId val="17845293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84530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업종별 사고사망자 수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(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)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7029774594487185"/>
          <c:y val="0.18550133148450701"/>
          <c:w val="0.63992823794086973"/>
          <c:h val="0.74045266670807086"/>
        </c:manualLayout>
      </c:layout>
      <c:doughnutChart>
        <c:varyColors val="1"/>
        <c:ser>
          <c:idx val="0"/>
          <c:order val="0"/>
          <c:tx>
            <c:strRef>
              <c:f>데이터!$A$76</c:f>
              <c:strCache>
                <c:ptCount val="1"/>
                <c:pt idx="0">
                  <c:v>명</c:v>
                </c:pt>
              </c:strCache>
            </c:strRef>
          </c:tx>
          <c:dPt>
            <c:idx val="0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500-4D1D-AF95-202D123D198A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500-4D1D-AF95-202D123D198A}"/>
              </c:ext>
            </c:extLst>
          </c:dPt>
          <c:dPt>
            <c:idx val="2"/>
            <c:bubble3D val="0"/>
            <c:spPr>
              <a:solidFill>
                <a:schemeClr val="bg2">
                  <a:lumMod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500-4D1D-AF95-202D123D198A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500-4D1D-AF95-202D123D198A}"/>
              </c:ext>
            </c:extLst>
          </c:dPt>
          <c:dPt>
            <c:idx val="4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500-4D1D-AF95-202D123D198A}"/>
              </c:ext>
            </c:extLst>
          </c:dPt>
          <c:dLbls>
            <c:dLbl>
              <c:idx val="0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E500-4D1D-AF95-202D123D198A}"/>
                </c:ext>
              </c:extLst>
            </c:dLbl>
            <c:dLbl>
              <c:idx val="1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E500-4D1D-AF95-202D123D198A}"/>
                </c:ext>
              </c:extLst>
            </c:dLbl>
            <c:dLbl>
              <c:idx val="3"/>
              <c:layout>
                <c:manualLayout>
                  <c:x val="-1.1129297239649479E-2"/>
                  <c:y val="2.253573968051976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7266778237141226"/>
                      <c:h val="0.1381118903277568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E500-4D1D-AF95-202D123D198A}"/>
                </c:ext>
              </c:extLst>
            </c:dLbl>
            <c:dLbl>
              <c:idx val="4"/>
              <c:layout>
                <c:manualLayout>
                  <c:x val="-8.3469729297372119E-3"/>
                  <c:y val="-1.6096956914656946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9-E500-4D1D-AF95-202D123D19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데이터!$B$75:$F$75</c:f>
              <c:strCache>
                <c:ptCount val="5"/>
                <c:pt idx="0">
                  <c:v>건설업</c:v>
                </c:pt>
                <c:pt idx="1">
                  <c:v>제조업</c:v>
                </c:pt>
                <c:pt idx="2">
                  <c:v>서비스업</c:v>
                </c:pt>
                <c:pt idx="3">
                  <c:v>운수창고통신업</c:v>
                </c:pt>
                <c:pt idx="4">
                  <c:v>그 외</c:v>
                </c:pt>
              </c:strCache>
            </c:strRef>
          </c:cat>
          <c:val>
            <c:numRef>
              <c:f>데이터!$B$76:$F$76</c:f>
              <c:numCache>
                <c:formatCode>General</c:formatCode>
                <c:ptCount val="5"/>
                <c:pt idx="0">
                  <c:v>402</c:v>
                </c:pt>
                <c:pt idx="1">
                  <c:v>184</c:v>
                </c:pt>
                <c:pt idx="2">
                  <c:v>150</c:v>
                </c:pt>
                <c:pt idx="3">
                  <c:v>104</c:v>
                </c:pt>
                <c:pt idx="4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E500-4D1D-AF95-202D123D198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/>
              <a:t>전체 업종내 규모별 사고사망자 수</a:t>
            </a:r>
            <a:r>
              <a:rPr lang="en-US" altLang="ko-KR"/>
              <a:t>(</a:t>
            </a:r>
            <a:r>
              <a:rPr lang="ko-KR" altLang="en-US"/>
              <a:t>명</a:t>
            </a:r>
            <a:r>
              <a:rPr lang="en-US" altLang="ko-KR"/>
              <a:t>)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9057247468439076"/>
          <c:y val="0.17731480359251203"/>
          <c:w val="0.61619678066371963"/>
          <c:h val="0.72187513410718029"/>
        </c:manualLayout>
      </c:layout>
      <c:doughnutChart>
        <c:varyColors val="1"/>
        <c:ser>
          <c:idx val="0"/>
          <c:order val="0"/>
          <c:tx>
            <c:strRef>
              <c:f>데이터!$A$70</c:f>
              <c:strCache>
                <c:ptCount val="1"/>
                <c:pt idx="0">
                  <c:v>명</c:v>
                </c:pt>
              </c:strCache>
            </c:strRef>
          </c:tx>
          <c:dPt>
            <c:idx val="0"/>
            <c:bubble3D val="0"/>
            <c:spPr>
              <a:solidFill>
                <a:srgbClr val="5981C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821-4136-A377-873E2E4F9234}"/>
              </c:ext>
            </c:extLst>
          </c:dPt>
          <c:dPt>
            <c:idx val="1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821-4136-A377-873E2E4F9234}"/>
              </c:ext>
            </c:extLst>
          </c:dPt>
          <c:dPt>
            <c:idx val="2"/>
            <c:bubble3D val="0"/>
            <c:spPr>
              <a:solidFill>
                <a:srgbClr val="D2DDE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821-4136-A377-873E2E4F9234}"/>
              </c:ext>
            </c:extLst>
          </c:dPt>
          <c:dPt>
            <c:idx val="3"/>
            <c:bubble3D val="0"/>
            <c:spPr>
              <a:solidFill>
                <a:srgbClr val="A2B9D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821-4136-A377-873E2E4F9234}"/>
              </c:ext>
            </c:extLst>
          </c:dPt>
          <c:dPt>
            <c:idx val="4"/>
            <c:bubble3D val="0"/>
            <c:spPr>
              <a:solidFill>
                <a:srgbClr val="E9EEF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821-4136-A377-873E2E4F9234}"/>
              </c:ext>
            </c:extLst>
          </c:dPt>
          <c:dLbls>
            <c:dLbl>
              <c:idx val="0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3821-4136-A377-873E2E4F9234}"/>
                </c:ext>
              </c:extLst>
            </c:dLbl>
            <c:dLbl>
              <c:idx val="1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3821-4136-A377-873E2E4F9234}"/>
                </c:ext>
              </c:extLst>
            </c:dLbl>
            <c:dLbl>
              <c:idx val="2"/>
              <c:layout>
                <c:manualLayout>
                  <c:x val="-3.9604099255263168E-2"/>
                  <c:y val="-2.427061020452954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3821-4136-A377-873E2E4F9234}"/>
                </c:ext>
              </c:extLst>
            </c:dLbl>
            <c:dLbl>
              <c:idx val="3"/>
              <c:layout>
                <c:manualLayout>
                  <c:x val="-2.6630129668525383E-2"/>
                  <c:y val="-3.247472041335054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8890794677616327"/>
                      <c:h val="0.1025867512527909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3821-4136-A377-873E2E4F9234}"/>
                </c:ext>
              </c:extLst>
            </c:dLbl>
            <c:dLbl>
              <c:idx val="4"/>
              <c:layout>
                <c:manualLayout>
                  <c:x val="7.6267599530939446E-4"/>
                  <c:y val="-4.5538077856345033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2560296712850111"/>
                      <c:h val="0.1366520714426619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3821-4136-A377-873E2E4F923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데이터!$B$69:$F$69</c:f>
              <c:strCache>
                <c:ptCount val="5"/>
                <c:pt idx="0">
                  <c:v>5인 미만</c:v>
                </c:pt>
                <c:pt idx="1">
                  <c:v>5인~49인</c:v>
                </c:pt>
                <c:pt idx="2">
                  <c:v>50인~99인</c:v>
                </c:pt>
                <c:pt idx="3">
                  <c:v>100인~299인</c:v>
                </c:pt>
                <c:pt idx="4">
                  <c:v>300인 이상</c:v>
                </c:pt>
              </c:strCache>
            </c:strRef>
          </c:cat>
          <c:val>
            <c:numRef>
              <c:f>데이터!$B$70:$F$70</c:f>
              <c:numCache>
                <c:formatCode>General</c:formatCode>
                <c:ptCount val="5"/>
                <c:pt idx="0">
                  <c:v>342</c:v>
                </c:pt>
                <c:pt idx="1">
                  <c:v>365</c:v>
                </c:pt>
                <c:pt idx="2">
                  <c:v>49</c:v>
                </c:pt>
                <c:pt idx="3">
                  <c:v>71</c:v>
                </c:pt>
                <c:pt idx="4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821-4136-A377-873E2E4F923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5A_C072DD8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96D15B9-0C62-4A7F-ABBC-FA9DDDABDB73}" authorId="{35E483DD-4719-BEF8-752C-14C588386BC5}" created="2024-05-09T12:02:29.538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독립변수,종속변수, 매개변수 또는 조절변수의 이론들을 정리, 기존 논문 요약하여 본연구에서 사용되는 변수가 선정된 근거 제시, 분석에 사용되는 이론 정리</a:t>
        </a:r>
      </a:p>
    </p188:txBody>
  </p188:cm>
  <p188:cm id="{B15DAE07-5755-4849-AA2D-E981709976F2}" authorId="{35E483DD-4719-BEF8-752C-14C588386BC5}" created="2024-05-09T12:03:11.225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연구가설은 선행연구를 기반으로 이론적 근거를 제시해줘야함, 연구문제는 특별히 이론적 근거가 필요없음, 연구문제와 연구가설 명확히 구분</a:t>
        </a:r>
      </a:p>
    </p188:txBody>
  </p188:cm>
</p188:cmLst>
</file>

<file path=ppt/comments/modernComment_15B_25A0074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96D15B9-0C62-4A7F-ABBC-FA9DDDABDB73}" authorId="{35E483DD-4719-BEF8-752C-14C588386BC5}" created="2024-05-09T12:02:29.538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독립변수,종속변수, 매개변수 또는 조절변수의 이론들을 정리, 기존 논문 요약하여 본연구에서 사용되는 변수가 선정된 근거 제시, 분석에 사용되는 이론 정리</a:t>
        </a:r>
      </a:p>
    </p188:txBody>
  </p188:cm>
  <p188:cm id="{B15DAE07-5755-4849-AA2D-E981709976F2}" authorId="{35E483DD-4719-BEF8-752C-14C588386BC5}" created="2024-05-09T12:03:11.225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연구가설은 선행연구를 기반으로 이론적 근거를 제시해줘야함, 연구문제는 특별히 이론적 근거가 필요없음, 연구문제와 연구가설 명확히 구분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19A3D-547F-4CDE-986D-3CF9E19446F1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7C42D-BB8B-4A0D-9E67-5FE0A30EE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89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이론적 배경</a:t>
            </a:r>
            <a:endParaRPr lang="en-US" altLang="ko-KR" dirty="0"/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건설현장 정형</a:t>
            </a:r>
            <a:r>
              <a:rPr lang="en-US" altLang="ko-KR" dirty="0"/>
              <a:t>, </a:t>
            </a:r>
            <a:r>
              <a:rPr lang="ko-KR" altLang="en-US" dirty="0"/>
              <a:t>비정형 데이터 활용한 건설재해 예측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데이터 표본이 적거나 사전에 파악 </a:t>
            </a:r>
            <a:r>
              <a:rPr lang="ko-KR" altLang="en-US" i="1" dirty="0"/>
              <a:t>불가능한</a:t>
            </a:r>
            <a:r>
              <a:rPr lang="ko-KR" altLang="en-US" dirty="0"/>
              <a:t> 변수 제거</a:t>
            </a:r>
            <a:r>
              <a:rPr lang="en-US" altLang="ko-KR" dirty="0"/>
              <a:t>, permutation feature importance(Fisher et al., 2019) </a:t>
            </a:r>
            <a:r>
              <a:rPr lang="ko-KR" altLang="en-US" dirty="0"/>
              <a:t>기법 적용하여 관련성 높은 변수 선정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 err="1"/>
              <a:t>수치형데이터의</a:t>
            </a:r>
            <a:r>
              <a:rPr lang="ko-KR" altLang="en-US" dirty="0"/>
              <a:t> 경우 정규화 수행</a:t>
            </a:r>
            <a:r>
              <a:rPr lang="en-US" altLang="ko-KR" dirty="0"/>
              <a:t>, </a:t>
            </a:r>
            <a:r>
              <a:rPr lang="ko-KR" altLang="en-US" dirty="0"/>
              <a:t>범주형 데이터의 경우 </a:t>
            </a:r>
            <a:r>
              <a:rPr lang="ko-KR" altLang="en-US" dirty="0" err="1"/>
              <a:t>원핫인코딩</a:t>
            </a:r>
            <a:r>
              <a:rPr lang="ko-KR" altLang="en-US" dirty="0"/>
              <a:t> 수행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비정형데이터</a:t>
            </a:r>
            <a:r>
              <a:rPr lang="en-US" altLang="ko-KR" dirty="0"/>
              <a:t>: </a:t>
            </a:r>
            <a:r>
              <a:rPr lang="ko-KR" altLang="en-US" dirty="0"/>
              <a:t>특수문자</a:t>
            </a:r>
            <a:r>
              <a:rPr lang="en-US" altLang="ko-KR" dirty="0"/>
              <a:t>, </a:t>
            </a:r>
            <a:r>
              <a:rPr lang="ko-KR" altLang="en-US" dirty="0" err="1"/>
              <a:t>불용어</a:t>
            </a:r>
            <a:r>
              <a:rPr lang="ko-KR" altLang="en-US" dirty="0"/>
              <a:t> 처리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기온</a:t>
            </a:r>
            <a:r>
              <a:rPr lang="en-US" altLang="ko-KR" dirty="0">
                <a:solidFill>
                  <a:schemeClr val="tx1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습도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시간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계절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날씨유형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공사종류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시설종류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작업장소</a:t>
            </a:r>
            <a:r>
              <a:rPr lang="en-US" altLang="ko-KR" dirty="0">
                <a:solidFill>
                  <a:schemeClr val="tx1"/>
                </a:solidFill>
              </a:rPr>
              <a:t>(1),</a:t>
            </a:r>
            <a:r>
              <a:rPr lang="ko-KR" altLang="en-US" dirty="0">
                <a:solidFill>
                  <a:schemeClr val="tx1"/>
                </a:solidFill>
              </a:rPr>
              <a:t>작업위치</a:t>
            </a:r>
            <a:r>
              <a:rPr lang="en-US" altLang="ko-KR" dirty="0">
                <a:solidFill>
                  <a:schemeClr val="tx1"/>
                </a:solidFill>
              </a:rPr>
              <a:t>(2), </a:t>
            </a:r>
            <a:r>
              <a:rPr lang="ko-KR" altLang="en-US" dirty="0">
                <a:solidFill>
                  <a:schemeClr val="tx1"/>
                </a:solidFill>
              </a:rPr>
              <a:t>사고객체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작업프로세스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구체적 사고원인</a:t>
            </a:r>
            <a:endParaRPr lang="en-US" altLang="ko-KR" dirty="0"/>
          </a:p>
          <a:p>
            <a:pPr marL="457200" lvl="1" indent="0">
              <a:buFontTx/>
              <a:buNone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공정기반 위험도평가지수 개발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>
                <a:solidFill>
                  <a:srgbClr val="FF0000"/>
                </a:solidFill>
              </a:rPr>
              <a:t>변수 선정 근거</a:t>
            </a:r>
            <a:r>
              <a:rPr lang="en-US" altLang="ko-KR" dirty="0">
                <a:solidFill>
                  <a:srgbClr val="FF0000"/>
                </a:solidFill>
              </a:rPr>
              <a:t>: </a:t>
            </a:r>
            <a:r>
              <a:rPr lang="ko-KR" altLang="en-US" dirty="0">
                <a:solidFill>
                  <a:srgbClr val="FF0000"/>
                </a:solidFill>
              </a:rPr>
              <a:t>문헌조사 </a:t>
            </a:r>
            <a:r>
              <a:rPr lang="ko-KR" altLang="en-US" dirty="0"/>
              <a:t>및 안전관리자 </a:t>
            </a:r>
            <a:r>
              <a:rPr lang="ko-KR" altLang="en-US" dirty="0" err="1"/>
              <a:t>면답</a:t>
            </a:r>
            <a:r>
              <a:rPr lang="ko-KR" altLang="en-US" dirty="0"/>
              <a:t> 결과</a:t>
            </a:r>
            <a:r>
              <a:rPr lang="en-US" altLang="ko-KR" dirty="0"/>
              <a:t>, </a:t>
            </a:r>
            <a:r>
              <a:rPr lang="ko-KR" altLang="en-US" dirty="0" err="1"/>
              <a:t>측정가능하고</a:t>
            </a:r>
            <a:r>
              <a:rPr lang="ko-KR" altLang="en-US" dirty="0"/>
              <a:t> 통계적 값이 있는지 등 전문가 자문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ko-KR" altLang="en-US" dirty="0" err="1">
                <a:solidFill>
                  <a:srgbClr val="FF0000"/>
                </a:solidFill>
              </a:rPr>
              <a:t>공종</a:t>
            </a:r>
            <a:r>
              <a:rPr lang="en-US" altLang="ko-KR" dirty="0">
                <a:solidFill>
                  <a:srgbClr val="FF0000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공사종류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공사규모</a:t>
            </a:r>
            <a:r>
              <a:rPr lang="en-US" altLang="ko-KR" dirty="0"/>
              <a:t>(</a:t>
            </a:r>
            <a:r>
              <a:rPr lang="ko-KR" altLang="en-US" dirty="0"/>
              <a:t>계약금액</a:t>
            </a:r>
            <a:r>
              <a:rPr lang="en-US" altLang="ko-KR" dirty="0"/>
              <a:t>), </a:t>
            </a:r>
            <a:r>
              <a:rPr lang="ko-KR" altLang="en-US" dirty="0"/>
              <a:t>층수</a:t>
            </a:r>
            <a:r>
              <a:rPr lang="en-US" altLang="ko-KR" dirty="0"/>
              <a:t>, </a:t>
            </a:r>
            <a:r>
              <a:rPr lang="ko-KR" altLang="en-US" dirty="0"/>
              <a:t>공사기간</a:t>
            </a:r>
            <a:r>
              <a:rPr lang="en-US" altLang="ko-KR" dirty="0"/>
              <a:t>, </a:t>
            </a:r>
            <a:r>
              <a:rPr lang="ko-KR" altLang="en-US" dirty="0"/>
              <a:t>안전교육</a:t>
            </a:r>
            <a:r>
              <a:rPr lang="en-US" altLang="ko-KR" dirty="0"/>
              <a:t>, </a:t>
            </a:r>
            <a:r>
              <a:rPr lang="ko-KR" altLang="en-US" dirty="0"/>
              <a:t>현장근무일수</a:t>
            </a:r>
            <a:r>
              <a:rPr lang="en-US" altLang="ko-KR" dirty="0"/>
              <a:t>, </a:t>
            </a:r>
            <a:r>
              <a:rPr lang="ko-KR" altLang="en-US" dirty="0"/>
              <a:t>날씨</a:t>
            </a:r>
            <a:r>
              <a:rPr lang="en-US" altLang="ko-KR" dirty="0"/>
              <a:t>(</a:t>
            </a:r>
            <a:r>
              <a:rPr lang="ko-KR" altLang="en-US" dirty="0"/>
              <a:t>온도</a:t>
            </a:r>
            <a:r>
              <a:rPr lang="en-US" altLang="ko-KR" dirty="0"/>
              <a:t>), </a:t>
            </a:r>
            <a:r>
              <a:rPr lang="ko-KR" altLang="en-US" dirty="0"/>
              <a:t>요일</a:t>
            </a: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3. </a:t>
            </a:r>
            <a:r>
              <a:rPr lang="ko-KR" altLang="en-US" dirty="0"/>
              <a:t>의사결정나무기법을 이용한 건설재해 사전 예측모델 개발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전문가 인터뷰 조사 </a:t>
            </a:r>
            <a:r>
              <a:rPr lang="en-US" altLang="ko-KR" dirty="0"/>
              <a:t>-15</a:t>
            </a:r>
            <a:r>
              <a:rPr lang="ko-KR" altLang="en-US" dirty="0"/>
              <a:t>개</a:t>
            </a:r>
            <a:endParaRPr lang="en-US" altLang="ko-KR" dirty="0"/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dirty="0"/>
              <a:t>(</a:t>
            </a:r>
            <a:r>
              <a:rPr lang="ko-KR" altLang="en-US" dirty="0"/>
              <a:t>개인정보</a:t>
            </a:r>
            <a:r>
              <a:rPr lang="en-US" altLang="ko-KR" dirty="0"/>
              <a:t>)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나이</a:t>
            </a:r>
            <a:r>
              <a:rPr lang="en-US" altLang="ko-KR" dirty="0"/>
              <a:t>, </a:t>
            </a:r>
            <a:r>
              <a:rPr lang="ko-KR" altLang="en-US" dirty="0"/>
              <a:t>국적</a:t>
            </a:r>
            <a:r>
              <a:rPr lang="en-US" altLang="ko-KR" dirty="0"/>
              <a:t>, </a:t>
            </a:r>
            <a:r>
              <a:rPr lang="ko-KR" altLang="en-US" dirty="0"/>
              <a:t>고용형태</a:t>
            </a:r>
            <a:r>
              <a:rPr lang="en-US" altLang="ko-KR" dirty="0"/>
              <a:t>(</a:t>
            </a:r>
            <a:r>
              <a:rPr lang="ko-KR" altLang="en-US" dirty="0"/>
              <a:t>정규비정규</a:t>
            </a:r>
            <a:r>
              <a:rPr lang="en-US" altLang="ko-KR" dirty="0"/>
              <a:t>), </a:t>
            </a:r>
            <a:r>
              <a:rPr lang="ko-KR" altLang="en-US" dirty="0"/>
              <a:t>직무</a:t>
            </a:r>
            <a:r>
              <a:rPr lang="en-US" altLang="ko-KR" dirty="0"/>
              <a:t>(</a:t>
            </a:r>
            <a:r>
              <a:rPr lang="ko-KR" altLang="en-US" dirty="0"/>
              <a:t>경영</a:t>
            </a:r>
            <a:r>
              <a:rPr lang="en-US" altLang="ko-KR" dirty="0"/>
              <a:t>, </a:t>
            </a:r>
            <a:r>
              <a:rPr lang="ko-KR" altLang="en-US" dirty="0"/>
              <a:t>엔지니어</a:t>
            </a:r>
            <a:r>
              <a:rPr lang="en-US" altLang="ko-KR" dirty="0"/>
              <a:t>, </a:t>
            </a:r>
            <a:r>
              <a:rPr lang="ko-KR" altLang="en-US" dirty="0"/>
              <a:t>노동자</a:t>
            </a:r>
            <a:r>
              <a:rPr lang="en-US" altLang="ko-KR" dirty="0"/>
              <a:t>,,), </a:t>
            </a:r>
            <a:r>
              <a:rPr lang="ko-KR" altLang="en-US" dirty="0"/>
              <a:t>회사 근무 기간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공사특성</a:t>
            </a:r>
            <a:r>
              <a:rPr lang="en-US" altLang="ko-KR" dirty="0"/>
              <a:t>) </a:t>
            </a:r>
            <a:r>
              <a:rPr lang="ko-KR" altLang="en-US" dirty="0"/>
              <a:t>프로젝트 종류</a:t>
            </a:r>
            <a:r>
              <a:rPr lang="en-US" altLang="ko-KR" dirty="0"/>
              <a:t>(</a:t>
            </a:r>
            <a:r>
              <a:rPr lang="ko-KR" altLang="en-US" dirty="0"/>
              <a:t>거주 및 상가</a:t>
            </a:r>
            <a:r>
              <a:rPr lang="en-US" altLang="ko-KR" dirty="0"/>
              <a:t>, </a:t>
            </a:r>
            <a:r>
              <a:rPr lang="ko-KR" altLang="en-US" dirty="0"/>
              <a:t>공공 등</a:t>
            </a:r>
            <a:r>
              <a:rPr lang="en-US" altLang="ko-KR" dirty="0"/>
              <a:t>), </a:t>
            </a:r>
            <a:r>
              <a:rPr lang="ko-KR" altLang="en-US" dirty="0"/>
              <a:t>프로젝트기간</a:t>
            </a:r>
            <a:r>
              <a:rPr lang="en-US" altLang="ko-KR" dirty="0"/>
              <a:t>, </a:t>
            </a:r>
            <a:r>
              <a:rPr lang="ko-KR" altLang="en-US" dirty="0"/>
              <a:t>규모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노동자수</a:t>
            </a:r>
            <a:r>
              <a:rPr lang="en-US" altLang="ko-KR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</a:t>
            </a:r>
            <a:r>
              <a:rPr lang="ko-KR" altLang="en-US" dirty="0"/>
              <a:t>지역</a:t>
            </a:r>
            <a:r>
              <a:rPr lang="en-US" altLang="ko-KR" dirty="0"/>
              <a:t>) </a:t>
            </a:r>
            <a:r>
              <a:rPr lang="ko-KR" altLang="en-US" dirty="0"/>
              <a:t>주중주말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, </a:t>
            </a:r>
            <a:r>
              <a:rPr lang="ko-KR" altLang="en-US" dirty="0"/>
              <a:t>계절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- 80% </a:t>
            </a:r>
          </a:p>
          <a:p>
            <a:pPr marL="0" indent="0">
              <a:buFontTx/>
              <a:buNone/>
            </a:pPr>
            <a:endParaRPr lang="en-US" altLang="ko-KR" dirty="0"/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?),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 1,3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프로젝트기간</a:t>
            </a:r>
            <a:r>
              <a:rPr lang="en-US" altLang="ko-KR" dirty="0">
                <a:sym typeface="Wingdings" panose="05000000000000000000" pitchFamily="2" charset="2"/>
              </a:rPr>
              <a:t>,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주중주말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ko-KR" altLang="en-US" dirty="0">
                <a:sym typeface="Wingdings" panose="05000000000000000000" pitchFamily="2" charset="2"/>
              </a:rPr>
              <a:t>논문 참고 변수 최종 선정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 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기간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4. </a:t>
            </a:r>
            <a:r>
              <a:rPr lang="ko-KR" altLang="en-US" dirty="0"/>
              <a:t>최고 성능 모델 변수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 err="1"/>
              <a:t>전처리</a:t>
            </a:r>
            <a:r>
              <a:rPr lang="ko-KR" altLang="en-US" dirty="0"/>
              <a:t> 최종 변수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발생날짜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요일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공휴일여부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오전오후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', ‘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공사특성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작업프로세스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해당공종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공공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민간 구분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안전조치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원인과 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주원인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구체적 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안전관리계획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설계안전성검토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사고발생후 조치사항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’,’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재발방지대책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지점 번호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관측소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종속변수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인적사고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사망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물적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BAD10-E7B6-4B17-9377-0F1B1FE2AEA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028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이론적 배경</a:t>
            </a:r>
            <a:endParaRPr lang="en-US" altLang="ko-KR" dirty="0"/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건설현장 정형</a:t>
            </a:r>
            <a:r>
              <a:rPr lang="en-US" altLang="ko-KR" dirty="0"/>
              <a:t>, </a:t>
            </a:r>
            <a:r>
              <a:rPr lang="ko-KR" altLang="en-US" dirty="0"/>
              <a:t>비정형 데이터 활용한 건설재해 예측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데이터 표본이 적거나 사전에 파악 </a:t>
            </a:r>
            <a:r>
              <a:rPr lang="ko-KR" altLang="en-US" i="1" dirty="0"/>
              <a:t>불가능한</a:t>
            </a:r>
            <a:r>
              <a:rPr lang="ko-KR" altLang="en-US" dirty="0"/>
              <a:t> 변수 제거</a:t>
            </a:r>
            <a:r>
              <a:rPr lang="en-US" altLang="ko-KR" dirty="0"/>
              <a:t>, permutation feature importance(Fisher et al., 2019) </a:t>
            </a:r>
            <a:r>
              <a:rPr lang="ko-KR" altLang="en-US" dirty="0"/>
              <a:t>기법 적용하여 관련성 높은 변수 선정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 err="1"/>
              <a:t>수치형데이터의</a:t>
            </a:r>
            <a:r>
              <a:rPr lang="ko-KR" altLang="en-US" dirty="0"/>
              <a:t> 경우 정규화 수행</a:t>
            </a:r>
            <a:r>
              <a:rPr lang="en-US" altLang="ko-KR" dirty="0"/>
              <a:t>, </a:t>
            </a:r>
            <a:r>
              <a:rPr lang="ko-KR" altLang="en-US" dirty="0"/>
              <a:t>범주형 데이터의 경우 </a:t>
            </a:r>
            <a:r>
              <a:rPr lang="ko-KR" altLang="en-US" dirty="0" err="1"/>
              <a:t>원핫인코딩</a:t>
            </a:r>
            <a:r>
              <a:rPr lang="ko-KR" altLang="en-US" dirty="0"/>
              <a:t> 수행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비정형데이터</a:t>
            </a:r>
            <a:r>
              <a:rPr lang="en-US" altLang="ko-KR" dirty="0"/>
              <a:t>: </a:t>
            </a:r>
            <a:r>
              <a:rPr lang="ko-KR" altLang="en-US" dirty="0"/>
              <a:t>특수문자</a:t>
            </a:r>
            <a:r>
              <a:rPr lang="en-US" altLang="ko-KR" dirty="0"/>
              <a:t>, </a:t>
            </a:r>
            <a:r>
              <a:rPr lang="ko-KR" altLang="en-US" dirty="0" err="1"/>
              <a:t>불용어</a:t>
            </a:r>
            <a:r>
              <a:rPr lang="ko-KR" altLang="en-US" dirty="0"/>
              <a:t> 처리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기온</a:t>
            </a:r>
            <a:r>
              <a:rPr lang="en-US" altLang="ko-KR" dirty="0">
                <a:solidFill>
                  <a:schemeClr val="tx1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습도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시간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계절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날씨유형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공사종류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시설종류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작업장소</a:t>
            </a:r>
            <a:r>
              <a:rPr lang="en-US" altLang="ko-KR" dirty="0">
                <a:solidFill>
                  <a:schemeClr val="tx1"/>
                </a:solidFill>
              </a:rPr>
              <a:t>(1),</a:t>
            </a:r>
            <a:r>
              <a:rPr lang="ko-KR" altLang="en-US" dirty="0">
                <a:solidFill>
                  <a:schemeClr val="tx1"/>
                </a:solidFill>
              </a:rPr>
              <a:t>작업위치</a:t>
            </a:r>
            <a:r>
              <a:rPr lang="en-US" altLang="ko-KR" dirty="0">
                <a:solidFill>
                  <a:schemeClr val="tx1"/>
                </a:solidFill>
              </a:rPr>
              <a:t>(2), </a:t>
            </a:r>
            <a:r>
              <a:rPr lang="ko-KR" altLang="en-US" dirty="0">
                <a:solidFill>
                  <a:schemeClr val="tx1"/>
                </a:solidFill>
              </a:rPr>
              <a:t>사고객체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작업프로세스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구체적 사고원인</a:t>
            </a:r>
            <a:endParaRPr lang="en-US" altLang="ko-KR" dirty="0"/>
          </a:p>
          <a:p>
            <a:pPr marL="457200" lvl="1" indent="0">
              <a:buFontTx/>
              <a:buNone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공정기반 위험도평가지수 개발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>
                <a:solidFill>
                  <a:srgbClr val="FF0000"/>
                </a:solidFill>
              </a:rPr>
              <a:t>변수 선정 근거</a:t>
            </a:r>
            <a:r>
              <a:rPr lang="en-US" altLang="ko-KR" dirty="0">
                <a:solidFill>
                  <a:srgbClr val="FF0000"/>
                </a:solidFill>
              </a:rPr>
              <a:t>: </a:t>
            </a:r>
            <a:r>
              <a:rPr lang="ko-KR" altLang="en-US" dirty="0">
                <a:solidFill>
                  <a:srgbClr val="FF0000"/>
                </a:solidFill>
              </a:rPr>
              <a:t>문헌조사 </a:t>
            </a:r>
            <a:r>
              <a:rPr lang="ko-KR" altLang="en-US" dirty="0"/>
              <a:t>및 안전관리자 </a:t>
            </a:r>
            <a:r>
              <a:rPr lang="ko-KR" altLang="en-US" dirty="0" err="1"/>
              <a:t>면답</a:t>
            </a:r>
            <a:r>
              <a:rPr lang="ko-KR" altLang="en-US" dirty="0"/>
              <a:t> 결과</a:t>
            </a:r>
            <a:r>
              <a:rPr lang="en-US" altLang="ko-KR" dirty="0"/>
              <a:t>, </a:t>
            </a:r>
            <a:r>
              <a:rPr lang="ko-KR" altLang="en-US" dirty="0" err="1"/>
              <a:t>측정가능하고</a:t>
            </a:r>
            <a:r>
              <a:rPr lang="ko-KR" altLang="en-US" dirty="0"/>
              <a:t> 통계적 값이 있는지 등 전문가 자문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ko-KR" altLang="en-US" dirty="0" err="1">
                <a:solidFill>
                  <a:srgbClr val="FF0000"/>
                </a:solidFill>
              </a:rPr>
              <a:t>공종</a:t>
            </a:r>
            <a:r>
              <a:rPr lang="en-US" altLang="ko-KR" dirty="0">
                <a:solidFill>
                  <a:srgbClr val="FF0000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공사종류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공사규모</a:t>
            </a:r>
            <a:r>
              <a:rPr lang="en-US" altLang="ko-KR" dirty="0"/>
              <a:t>(</a:t>
            </a:r>
            <a:r>
              <a:rPr lang="ko-KR" altLang="en-US" dirty="0"/>
              <a:t>계약금액</a:t>
            </a:r>
            <a:r>
              <a:rPr lang="en-US" altLang="ko-KR" dirty="0"/>
              <a:t>), </a:t>
            </a:r>
            <a:r>
              <a:rPr lang="ko-KR" altLang="en-US" dirty="0"/>
              <a:t>층수</a:t>
            </a:r>
            <a:r>
              <a:rPr lang="en-US" altLang="ko-KR" dirty="0"/>
              <a:t>, </a:t>
            </a:r>
            <a:r>
              <a:rPr lang="ko-KR" altLang="en-US" dirty="0"/>
              <a:t>공사기간</a:t>
            </a:r>
            <a:r>
              <a:rPr lang="en-US" altLang="ko-KR" dirty="0"/>
              <a:t>, </a:t>
            </a:r>
            <a:r>
              <a:rPr lang="ko-KR" altLang="en-US" dirty="0"/>
              <a:t>안전교육</a:t>
            </a:r>
            <a:r>
              <a:rPr lang="en-US" altLang="ko-KR" dirty="0"/>
              <a:t>, </a:t>
            </a:r>
            <a:r>
              <a:rPr lang="ko-KR" altLang="en-US" dirty="0"/>
              <a:t>현장근무일수</a:t>
            </a:r>
            <a:r>
              <a:rPr lang="en-US" altLang="ko-KR" dirty="0"/>
              <a:t>, </a:t>
            </a:r>
            <a:r>
              <a:rPr lang="ko-KR" altLang="en-US" dirty="0"/>
              <a:t>날씨</a:t>
            </a:r>
            <a:r>
              <a:rPr lang="en-US" altLang="ko-KR" dirty="0"/>
              <a:t>(</a:t>
            </a:r>
            <a:r>
              <a:rPr lang="ko-KR" altLang="en-US" dirty="0"/>
              <a:t>온도</a:t>
            </a:r>
            <a:r>
              <a:rPr lang="en-US" altLang="ko-KR" dirty="0"/>
              <a:t>), </a:t>
            </a:r>
            <a:r>
              <a:rPr lang="ko-KR" altLang="en-US" dirty="0"/>
              <a:t>요일</a:t>
            </a: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3. </a:t>
            </a:r>
            <a:r>
              <a:rPr lang="ko-KR" altLang="en-US" dirty="0"/>
              <a:t>의사결정나무기법을 이용한 건설재해 사전 예측모델 개발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전문가 인터뷰 조사 </a:t>
            </a:r>
            <a:r>
              <a:rPr lang="en-US" altLang="ko-KR" dirty="0"/>
              <a:t>-15</a:t>
            </a:r>
            <a:r>
              <a:rPr lang="ko-KR" altLang="en-US" dirty="0"/>
              <a:t>개</a:t>
            </a:r>
            <a:endParaRPr lang="en-US" altLang="ko-KR" dirty="0"/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dirty="0"/>
              <a:t>(</a:t>
            </a:r>
            <a:r>
              <a:rPr lang="ko-KR" altLang="en-US" dirty="0"/>
              <a:t>개인정보</a:t>
            </a:r>
            <a:r>
              <a:rPr lang="en-US" altLang="ko-KR" dirty="0"/>
              <a:t>)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나이</a:t>
            </a:r>
            <a:r>
              <a:rPr lang="en-US" altLang="ko-KR" dirty="0"/>
              <a:t>, </a:t>
            </a:r>
            <a:r>
              <a:rPr lang="ko-KR" altLang="en-US" dirty="0"/>
              <a:t>국적</a:t>
            </a:r>
            <a:r>
              <a:rPr lang="en-US" altLang="ko-KR" dirty="0"/>
              <a:t>, </a:t>
            </a:r>
            <a:r>
              <a:rPr lang="ko-KR" altLang="en-US" dirty="0"/>
              <a:t>고용형태</a:t>
            </a:r>
            <a:r>
              <a:rPr lang="en-US" altLang="ko-KR" dirty="0"/>
              <a:t>(</a:t>
            </a:r>
            <a:r>
              <a:rPr lang="ko-KR" altLang="en-US" dirty="0"/>
              <a:t>정규비정규</a:t>
            </a:r>
            <a:r>
              <a:rPr lang="en-US" altLang="ko-KR" dirty="0"/>
              <a:t>), </a:t>
            </a:r>
            <a:r>
              <a:rPr lang="ko-KR" altLang="en-US" dirty="0"/>
              <a:t>직무</a:t>
            </a:r>
            <a:r>
              <a:rPr lang="en-US" altLang="ko-KR" dirty="0"/>
              <a:t>(</a:t>
            </a:r>
            <a:r>
              <a:rPr lang="ko-KR" altLang="en-US" dirty="0"/>
              <a:t>경영</a:t>
            </a:r>
            <a:r>
              <a:rPr lang="en-US" altLang="ko-KR" dirty="0"/>
              <a:t>, </a:t>
            </a:r>
            <a:r>
              <a:rPr lang="ko-KR" altLang="en-US" dirty="0"/>
              <a:t>엔지니어</a:t>
            </a:r>
            <a:r>
              <a:rPr lang="en-US" altLang="ko-KR" dirty="0"/>
              <a:t>, </a:t>
            </a:r>
            <a:r>
              <a:rPr lang="ko-KR" altLang="en-US" dirty="0"/>
              <a:t>노동자</a:t>
            </a:r>
            <a:r>
              <a:rPr lang="en-US" altLang="ko-KR" dirty="0"/>
              <a:t>,,), </a:t>
            </a:r>
            <a:r>
              <a:rPr lang="ko-KR" altLang="en-US" dirty="0"/>
              <a:t>회사 근무 기간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공사특성</a:t>
            </a:r>
            <a:r>
              <a:rPr lang="en-US" altLang="ko-KR" dirty="0"/>
              <a:t>) </a:t>
            </a:r>
            <a:r>
              <a:rPr lang="ko-KR" altLang="en-US" dirty="0"/>
              <a:t>프로젝트 종류</a:t>
            </a:r>
            <a:r>
              <a:rPr lang="en-US" altLang="ko-KR" dirty="0"/>
              <a:t>(</a:t>
            </a:r>
            <a:r>
              <a:rPr lang="ko-KR" altLang="en-US" dirty="0"/>
              <a:t>거주 및 상가</a:t>
            </a:r>
            <a:r>
              <a:rPr lang="en-US" altLang="ko-KR" dirty="0"/>
              <a:t>, </a:t>
            </a:r>
            <a:r>
              <a:rPr lang="ko-KR" altLang="en-US" dirty="0"/>
              <a:t>공공 등</a:t>
            </a:r>
            <a:r>
              <a:rPr lang="en-US" altLang="ko-KR" dirty="0"/>
              <a:t>), </a:t>
            </a:r>
            <a:r>
              <a:rPr lang="ko-KR" altLang="en-US" dirty="0"/>
              <a:t>프로젝트기간</a:t>
            </a:r>
            <a:r>
              <a:rPr lang="en-US" altLang="ko-KR" dirty="0"/>
              <a:t>, </a:t>
            </a:r>
            <a:r>
              <a:rPr lang="ko-KR" altLang="en-US" dirty="0"/>
              <a:t>규모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노동자수</a:t>
            </a:r>
            <a:r>
              <a:rPr lang="en-US" altLang="ko-KR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</a:t>
            </a:r>
            <a:r>
              <a:rPr lang="ko-KR" altLang="en-US" dirty="0"/>
              <a:t>지역</a:t>
            </a:r>
            <a:r>
              <a:rPr lang="en-US" altLang="ko-KR" dirty="0"/>
              <a:t>) </a:t>
            </a:r>
            <a:r>
              <a:rPr lang="ko-KR" altLang="en-US" dirty="0"/>
              <a:t>주중주말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, </a:t>
            </a:r>
            <a:r>
              <a:rPr lang="ko-KR" altLang="en-US" dirty="0"/>
              <a:t>계절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- 80% </a:t>
            </a:r>
          </a:p>
          <a:p>
            <a:pPr marL="0" indent="0">
              <a:buFontTx/>
              <a:buNone/>
            </a:pPr>
            <a:endParaRPr lang="en-US" altLang="ko-KR" dirty="0"/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?),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 1,3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프로젝트기간</a:t>
            </a:r>
            <a:r>
              <a:rPr lang="en-US" altLang="ko-KR" dirty="0">
                <a:sym typeface="Wingdings" panose="05000000000000000000" pitchFamily="2" charset="2"/>
              </a:rPr>
              <a:t>,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주중주말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ko-KR" altLang="en-US" dirty="0">
                <a:sym typeface="Wingdings" panose="05000000000000000000" pitchFamily="2" charset="2"/>
              </a:rPr>
              <a:t>논문 참고 변수 최종 선정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 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기간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4. </a:t>
            </a:r>
            <a:r>
              <a:rPr lang="ko-KR" altLang="en-US" dirty="0"/>
              <a:t>최고 성능 모델 변수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 err="1"/>
              <a:t>전처리</a:t>
            </a:r>
            <a:r>
              <a:rPr lang="ko-KR" altLang="en-US" dirty="0"/>
              <a:t> 최종 변수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발생날짜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요일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공휴일여부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오전오후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', ‘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공사특성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작업프로세스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해당공종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공공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민간 구분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안전조치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원인과 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주원인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구체적 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안전관리계획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설계안전성검토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사고발생후 조치사항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’,’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재발방지대책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지점 번호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관측소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종속변수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인적사고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사망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물적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BAD10-E7B6-4B17-9377-0F1B1FE2AEA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634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D5721-8DB4-4FE0-A67C-5F722D33CCFE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4D02-166B-4F16-8A1F-AB9C17E31A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525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5A_C072DD89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5B_25A0074A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3CD00D4-F2FA-2312-AFAE-D2CE225FE7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34551B-7BE5-2690-C304-71197D10446C}"/>
              </a:ext>
            </a:extLst>
          </p:cNvPr>
          <p:cNvSpPr txBox="1"/>
          <p:nvPr/>
        </p:nvSpPr>
        <p:spPr>
          <a:xfrm>
            <a:off x="1066800" y="1222061"/>
            <a:ext cx="5029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spc="-300" dirty="0">
                <a:solidFill>
                  <a:schemeClr val="bg1"/>
                </a:solidFill>
              </a:rPr>
              <a:t>산업재해 감소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2F2C61-7F76-DF73-810E-42D9A227224B}"/>
              </a:ext>
            </a:extLst>
          </p:cNvPr>
          <p:cNvSpPr/>
          <p:nvPr/>
        </p:nvSpPr>
        <p:spPr>
          <a:xfrm>
            <a:off x="1066800" y="2280888"/>
            <a:ext cx="9514114" cy="73454"/>
          </a:xfrm>
          <a:prstGeom prst="rect">
            <a:avLst/>
          </a:prstGeom>
          <a:solidFill>
            <a:srgbClr val="FFBD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061C0-45B1-DF25-FBB3-F7EB68BBCED2}"/>
              </a:ext>
            </a:extLst>
          </p:cNvPr>
          <p:cNvSpPr txBox="1"/>
          <p:nvPr/>
        </p:nvSpPr>
        <p:spPr>
          <a:xfrm>
            <a:off x="6653347" y="6207718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b="1" spc="-300" dirty="0">
                <a:solidFill>
                  <a:schemeClr val="bg1"/>
                </a:solidFill>
              </a:rPr>
              <a:t>김종현 </a:t>
            </a:r>
            <a:r>
              <a:rPr lang="ko-KR" altLang="en-US" sz="2000" b="1" spc="-300" dirty="0" err="1">
                <a:solidFill>
                  <a:schemeClr val="bg1"/>
                </a:solidFill>
              </a:rPr>
              <a:t>김한열</a:t>
            </a:r>
            <a:r>
              <a:rPr lang="ko-KR" altLang="en-US" sz="2000" b="1" spc="-300" dirty="0">
                <a:solidFill>
                  <a:schemeClr val="bg1"/>
                </a:solidFill>
              </a:rPr>
              <a:t> 박지환 이진규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1A04BDC9-B57E-5F5B-6298-E1F4639D5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316" y="3164915"/>
            <a:ext cx="1686160" cy="120031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E150F1F-84A8-575E-6367-C94EABB69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704" y="3560522"/>
            <a:ext cx="1190791" cy="100026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952ABD1-9654-381C-0960-DFA4A6B1C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8862" y="2333180"/>
            <a:ext cx="1181265" cy="1247949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C3A2AEC-3B56-C54E-6557-B0627BF9EE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2437" y="4261175"/>
            <a:ext cx="1495634" cy="1190791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DE97135-9F25-0D54-B7A2-FBCCB98877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49583" y="3560522"/>
            <a:ext cx="1276528" cy="1133633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4B2F5236-DA56-3A23-D55B-7F5FED3AA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124" y="1964597"/>
            <a:ext cx="1686160" cy="1200318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811E63D1-D8A0-1E21-669E-3C7AACBCB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2714" y="4295308"/>
            <a:ext cx="1181265" cy="1247949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8AB0DCEC-089E-7E1A-3709-5956E0575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9268" y="3747835"/>
            <a:ext cx="1190791" cy="1000265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EDD4DA5D-BBE2-7804-951D-F096B85836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48874" y="4751563"/>
            <a:ext cx="1276528" cy="1133633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531224C8-0C07-79EE-F052-BB3B1F977E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1" y="4144487"/>
            <a:ext cx="5534213" cy="2715177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5991BF4B-568F-1FB3-F062-1DC46F0B90EB}"/>
              </a:ext>
            </a:extLst>
          </p:cNvPr>
          <p:cNvSpPr txBox="1"/>
          <p:nvPr/>
        </p:nvSpPr>
        <p:spPr>
          <a:xfrm>
            <a:off x="979825" y="4144487"/>
            <a:ext cx="1546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300" dirty="0" err="1"/>
              <a:t>미리캔버스</a:t>
            </a:r>
            <a:endParaRPr lang="ko-KR" altLang="en-US" sz="2000" b="1" spc="-3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BC781E2-0C79-4F56-5E33-756FE133580D}"/>
              </a:ext>
            </a:extLst>
          </p:cNvPr>
          <p:cNvSpPr txBox="1"/>
          <p:nvPr/>
        </p:nvSpPr>
        <p:spPr>
          <a:xfrm>
            <a:off x="6317052" y="2886384"/>
            <a:ext cx="1546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300" dirty="0" err="1"/>
              <a:t>플래티콘</a:t>
            </a:r>
            <a:endParaRPr lang="ko-KR" altLang="en-US" sz="2000" b="1" spc="-300" dirty="0"/>
          </a:p>
        </p:txBody>
      </p:sp>
    </p:spTree>
    <p:extLst>
      <p:ext uri="{BB962C8B-B14F-4D97-AF65-F5344CB8AC3E}">
        <p14:creationId xmlns:p14="http://schemas.microsoft.com/office/powerpoint/2010/main" val="126963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7ABDE06-E55F-DE63-FF7D-9F1A007E3150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691B24E-FFB6-81DC-5E0C-1BB939B000B1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8FD0E2CF-E799-1D94-A924-7A89B5B7F6B3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444167B0-8D20-4FFD-EB65-C2BD3058AD31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4CA9330-64DB-1A56-76A5-5BAE1821F8B1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선행 연구 기반 변수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선택한 변수 확인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1093AC1-DF3D-2CA8-8B66-4CA03CC4091D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C8AF37-C113-4BB0-7266-71F62E96F14A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457200" y="1571109"/>
          <a:ext cx="11430000" cy="47144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57500">
                  <a:extLst>
                    <a:ext uri="{9D8B030D-6E8A-4147-A177-3AD203B41FA5}">
                      <a16:colId xmlns:a16="http://schemas.microsoft.com/office/drawing/2014/main" val="2920584525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886820669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1015248075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612050650"/>
                    </a:ext>
                  </a:extLst>
                </a:gridCol>
              </a:tblGrid>
              <a:tr h="16863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구분</a:t>
                      </a:r>
                      <a:endParaRPr lang="ko-KR" alt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변수명</a:t>
                      </a:r>
                      <a:endParaRPr lang="ko-KR" altLang="en-US" sz="1000" b="1" i="0" u="none" strike="noStrike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내용</a:t>
                      </a:r>
                      <a:endParaRPr lang="ko-KR" altLang="en-US" sz="1000" b="1" i="0" u="none" strike="noStrike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출처</a:t>
                      </a:r>
                      <a:endParaRPr lang="ko-KR" alt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933102222"/>
                  </a:ext>
                </a:extLst>
              </a:tr>
              <a:tr h="17407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종속변수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인적사고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산업재해 발생 유형</a:t>
                      </a:r>
                      <a:r>
                        <a:rPr lang="en-US" altLang="ko-KR" sz="1000" u="none" strike="noStrike">
                          <a:effectLst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</a:rPr>
                        <a:t>넘어짐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떨어짐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물체에 맞음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등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 rowSpan="1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건설공사 안전관리 종합정보망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85012178"/>
                  </a:ext>
                </a:extLst>
              </a:tr>
              <a:tr h="179513">
                <a:tc rowSpan="11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공사 특성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보호조치여부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개인방호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안전방호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63612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 err="1">
                          <a:effectLst/>
                        </a:rPr>
                        <a:t>공정률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ko-KR" sz="1000" u="none" strike="noStrike">
                          <a:effectLst/>
                        </a:rPr>
                        <a:t>10</a:t>
                      </a:r>
                      <a:r>
                        <a:rPr lang="ko-KR" altLang="en-US" sz="1000" u="none" strike="noStrike">
                          <a:effectLst/>
                        </a:rPr>
                        <a:t>퍼센트 단위 구분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031942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작업자수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작업자수 규모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538706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공사기간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공사기간 종료일 </a:t>
                      </a:r>
                      <a:r>
                        <a:rPr lang="en-US" altLang="ko-KR" sz="1000" u="none" strike="noStrike">
                          <a:effectLst/>
                        </a:rPr>
                        <a:t>- </a:t>
                      </a:r>
                      <a:r>
                        <a:rPr lang="ko-KR" altLang="en-US" sz="1000" u="none" strike="noStrike">
                          <a:effectLst/>
                        </a:rPr>
                        <a:t>공사시간 시작일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778714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공공</a:t>
                      </a:r>
                      <a:r>
                        <a:rPr lang="en-US" altLang="ko-KR" sz="1000" u="none" strike="noStrike">
                          <a:effectLst/>
                        </a:rPr>
                        <a:t>/</a:t>
                      </a:r>
                      <a:r>
                        <a:rPr lang="ko-KR" altLang="en-US" sz="1000" u="none" strike="noStrike">
                          <a:effectLst/>
                        </a:rPr>
                        <a:t>민간 구분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814241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공종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진행한 공사의 종류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859678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사고객체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물적 객체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829228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작업프로세스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작업 종류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891443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장소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신고된 건축물의 용도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3370174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부위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작업 부위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859438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공사비 규모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862511"/>
                  </a:ext>
                </a:extLst>
              </a:tr>
              <a:tr h="17951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공간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시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357066"/>
                  </a:ext>
                </a:extLst>
              </a:tr>
              <a:tr h="174074">
                <a:tc rowSpan="7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시간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시간대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663310"/>
                  </a:ext>
                </a:extLst>
              </a:tr>
              <a:tr h="1740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사고인지 시간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939447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분기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분기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 err="1">
                          <a:effectLst/>
                        </a:rPr>
                        <a:t>직접추가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1028864448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월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월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197077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주야간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주</a:t>
                      </a:r>
                      <a:r>
                        <a:rPr lang="en-US" altLang="ko-KR" sz="1000" u="none" strike="noStrike" dirty="0">
                          <a:effectLst/>
                        </a:rPr>
                        <a:t>: 6~18, </a:t>
                      </a:r>
                      <a:r>
                        <a:rPr lang="ko-KR" altLang="en-US" sz="1000" u="none" strike="noStrike" dirty="0">
                          <a:effectLst/>
                        </a:rPr>
                        <a:t>야</a:t>
                      </a:r>
                      <a:r>
                        <a:rPr lang="en-US" altLang="ko-KR" sz="1000" u="none" strike="noStrike" dirty="0">
                          <a:effectLst/>
                        </a:rPr>
                        <a:t>: </a:t>
                      </a:r>
                      <a:r>
                        <a:rPr lang="ko-KR" altLang="en-US" sz="1000" u="none" strike="noStrike" dirty="0">
                          <a:effectLst/>
                        </a:rPr>
                        <a:t>그 외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90495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공휴일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공휴일 여부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019325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요일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요일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506883"/>
                  </a:ext>
                </a:extLst>
              </a:tr>
              <a:tr h="179513"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날씨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기온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노동부 고시 고온의 노출 기준에 따라 </a:t>
                      </a:r>
                      <a:r>
                        <a:rPr lang="ko-KR" altLang="en-US" sz="1000" u="none" strike="noStrike" dirty="0" err="1">
                          <a:effectLst/>
                        </a:rPr>
                        <a:t>재분류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기상청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121029815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강수량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강수 여부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669431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풍속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풍속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54692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풍향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각도로 표기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594566"/>
                  </a:ext>
                </a:extLst>
              </a:tr>
              <a:tr h="1740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습도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9072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7004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err="1">
                <a:solidFill>
                  <a:srgbClr val="393939"/>
                </a:solidFill>
                <a:latin typeface="+mn-ea"/>
              </a:rPr>
              <a:t>숫자형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339536" y="1883438"/>
          <a:ext cx="6711457" cy="435134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1116">
                  <a:extLst>
                    <a:ext uri="{9D8B030D-6E8A-4147-A177-3AD203B41FA5}">
                      <a16:colId xmlns:a16="http://schemas.microsoft.com/office/drawing/2014/main" val="726149772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2182915710"/>
                    </a:ext>
                  </a:extLst>
                </a:gridCol>
                <a:gridCol w="712928">
                  <a:extLst>
                    <a:ext uri="{9D8B030D-6E8A-4147-A177-3AD203B41FA5}">
                      <a16:colId xmlns:a16="http://schemas.microsoft.com/office/drawing/2014/main" val="3667102867"/>
                    </a:ext>
                  </a:extLst>
                </a:gridCol>
                <a:gridCol w="712928">
                  <a:extLst>
                    <a:ext uri="{9D8B030D-6E8A-4147-A177-3AD203B41FA5}">
                      <a16:colId xmlns:a16="http://schemas.microsoft.com/office/drawing/2014/main" val="3554353669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2260074856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3156391127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36340916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4146027798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2020880817"/>
                    </a:ext>
                  </a:extLst>
                </a:gridCol>
                <a:gridCol w="797661">
                  <a:extLst>
                    <a:ext uri="{9D8B030D-6E8A-4147-A177-3AD203B41FA5}">
                      <a16:colId xmlns:a16="http://schemas.microsoft.com/office/drawing/2014/main" val="3493994004"/>
                    </a:ext>
                  </a:extLst>
                </a:gridCol>
              </a:tblGrid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count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mean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std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>
                          <a:effectLst/>
                        </a:rPr>
                        <a:t>25%</a:t>
                      </a:r>
                      <a:endParaRPr lang="en-US" altLang="ko-KR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>
                          <a:effectLst/>
                        </a:rPr>
                        <a:t>50%</a:t>
                      </a:r>
                      <a:endParaRPr lang="en-US" altLang="ko-KR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>
                          <a:effectLst/>
                        </a:rPr>
                        <a:t>75%</a:t>
                      </a:r>
                      <a:endParaRPr lang="en-US" altLang="ko-KR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결측치 수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367752572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시간대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11.7473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3.14523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510932993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습도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0.521686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0.217062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5.48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069388858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사상자수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1.01387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0.241411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686026701"/>
                  </a:ext>
                </a:extLst>
              </a:tr>
              <a:tr h="3455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전체공사비</a:t>
                      </a:r>
                      <a:r>
                        <a:rPr lang="en-US" altLang="ko-KR" sz="1100" u="none" strike="noStrike">
                          <a:effectLst/>
                        </a:rPr>
                        <a:t>_</a:t>
                      </a:r>
                      <a:r>
                        <a:rPr lang="ko-KR" altLang="en-US" sz="1100" u="none" strike="noStrike">
                          <a:effectLst/>
                        </a:rPr>
                        <a:t>분류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3.46295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0.837245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39712632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공정률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4.66748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2.94483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55026929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작업자수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2.0672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2.05509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177642432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기온</a:t>
                      </a:r>
                      <a:r>
                        <a:rPr lang="en-US" altLang="ko-KR" sz="1100" u="none" strike="noStrike">
                          <a:effectLst/>
                        </a:rPr>
                        <a:t>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16.0919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10.1533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-18.5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8.4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17.6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24.4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36.6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508700464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강수량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1624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1.18282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3.1281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48.8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22098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997143641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풍속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23696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2.25477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1.45014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13.1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587244320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풍향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23695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185.739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108.23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270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360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46158862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습도</a:t>
                      </a:r>
                      <a:r>
                        <a:rPr lang="en-US" altLang="ko-KR" sz="1100" u="none" strike="noStrike">
                          <a:effectLst/>
                        </a:rPr>
                        <a:t>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60.5051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20.6835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556921605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증기압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13.2364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8.94238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5.6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735422016"/>
                  </a:ext>
                </a:extLst>
              </a:tr>
              <a:tr h="3455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이슬점온도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7.55846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11.5354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-28.3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-1.2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17.8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29.2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20561104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현지기압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1008.23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9.55864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919.9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1001.8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1008.7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194381684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해면기압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1016.54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8.29834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968.1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1016.7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1022.8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1040.1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079732981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일조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22932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0.597981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0.430808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790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71263638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전운량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23456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4.91026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3.84127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551571720"/>
                  </a:ext>
                </a:extLst>
              </a:tr>
              <a:tr h="3455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중하층운량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23051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2.86187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3.38945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671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132251343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시정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23630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2196.03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1297.73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1420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6540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740738893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지면온도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1.38795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1.75605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</a:rPr>
                        <a:t>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179348058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002176"/>
              </p:ext>
            </p:extLst>
          </p:nvPr>
        </p:nvGraphicFramePr>
        <p:xfrm>
          <a:off x="8445644" y="1883459"/>
          <a:ext cx="2385839" cy="4351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81789">
                  <a:extLst>
                    <a:ext uri="{9D8B030D-6E8A-4147-A177-3AD203B41FA5}">
                      <a16:colId xmlns:a16="http://schemas.microsoft.com/office/drawing/2014/main" val="1331015307"/>
                    </a:ext>
                  </a:extLst>
                </a:gridCol>
                <a:gridCol w="504050">
                  <a:extLst>
                    <a:ext uri="{9D8B030D-6E8A-4147-A177-3AD203B41FA5}">
                      <a16:colId xmlns:a16="http://schemas.microsoft.com/office/drawing/2014/main" val="1073121389"/>
                    </a:ext>
                  </a:extLst>
                </a:gridCol>
              </a:tblGrid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변수명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개수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76447020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요일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296314382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공휴일여부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307408096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오전오후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205574270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시간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794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341698081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사고인지 시간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22340932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공공</a:t>
                      </a:r>
                      <a:r>
                        <a:rPr lang="en-US" altLang="ko-KR" sz="500" u="none" strike="noStrike">
                          <a:effectLst/>
                        </a:rPr>
                        <a:t>/</a:t>
                      </a:r>
                      <a:r>
                        <a:rPr lang="ko-KR" altLang="en-US" sz="500" u="none" strike="noStrike">
                          <a:effectLst/>
                        </a:rPr>
                        <a:t>민간 구분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231731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날씨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389260047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기온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591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36060194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인적사고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218424100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보호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방호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r>
                        <a:rPr lang="ko-KR" altLang="en-US" sz="500" u="none" strike="noStrike">
                          <a:effectLst/>
                        </a:rPr>
                        <a:t>조치여부 </a:t>
                      </a:r>
                      <a:r>
                        <a:rPr lang="en-US" altLang="ko-KR" sz="500" u="none" strike="noStrike">
                          <a:effectLst/>
                        </a:rPr>
                        <a:t>- </a:t>
                      </a:r>
                      <a:r>
                        <a:rPr lang="ko-KR" altLang="en-US" sz="500" u="none" strike="noStrike">
                          <a:effectLst/>
                        </a:rPr>
                        <a:t>안전방호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86953481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보호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방호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r>
                        <a:rPr lang="ko-KR" altLang="en-US" sz="500" u="none" strike="noStrike">
                          <a:effectLst/>
                        </a:rPr>
                        <a:t>조치여부 </a:t>
                      </a:r>
                      <a:r>
                        <a:rPr lang="en-US" altLang="ko-KR" sz="500" u="none" strike="noStrike">
                          <a:effectLst/>
                        </a:rPr>
                        <a:t>- </a:t>
                      </a:r>
                      <a:r>
                        <a:rPr lang="ko-KR" altLang="en-US" sz="500" u="none" strike="noStrike">
                          <a:effectLst/>
                        </a:rPr>
                        <a:t>개인방호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79174996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공종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대분류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94897152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공종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중분류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39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42611265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사고객체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대분류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3814358393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사고객체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중분류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752549653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작업프로세스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44631324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장소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대분류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276117240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장소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중분류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4150997843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부위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대분류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3218685637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부위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중분류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01243765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사고원인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주원인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29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21338282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사고신고사유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부상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5344679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사고신고사유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사망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79638220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사고신고사유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물적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3013197687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시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46940188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전체공사비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22162810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전체공사비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85412866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해당공종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공사비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45264041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구체적 사고원인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22421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280803577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사고발생후 조치사항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20473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341999547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공사기간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시작일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2241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288258703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공사기간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종료일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2295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59679261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공종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시작일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2136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119015353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공종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종료일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2029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92135892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재발방지대책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20848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81805630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공정률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33186245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안전관리계획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385662498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설계안전성검토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084275073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작업자수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 dirty="0">
                          <a:effectLst/>
                        </a:rPr>
                        <a:t>6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945" marR="4945" marT="4945" marB="0" anchor="ctr"/>
                </a:tc>
                <a:extLst>
                  <a:ext uri="{0D108BD9-81ED-4DB2-BD59-A6C34878D82A}">
                    <a16:rowId xmlns:a16="http://schemas.microsoft.com/office/drawing/2014/main" val="171761636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8653100" y="1264666"/>
            <a:ext cx="160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err="1" smtClean="0">
                <a:solidFill>
                  <a:srgbClr val="393939"/>
                </a:solidFill>
                <a:latin typeface="+mn-ea"/>
              </a:rPr>
              <a:t>명목형</a:t>
            </a:r>
            <a:r>
              <a:rPr lang="ko-KR" altLang="en-US" sz="2400" spc="-300" dirty="0" smtClean="0">
                <a:solidFill>
                  <a:srgbClr val="393939"/>
                </a:solidFill>
                <a:latin typeface="+mn-ea"/>
              </a:rPr>
              <a:t> 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변수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8445644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4408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범주형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350980" y="1914037"/>
          <a:ext cx="2959100" cy="800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0600">
                  <a:extLst>
                    <a:ext uri="{9D8B030D-6E8A-4147-A177-3AD203B41FA5}">
                      <a16:colId xmlns:a16="http://schemas.microsoft.com/office/drawing/2014/main" val="1834474595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204478471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안전관리계획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8141185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대상현장</a:t>
                      </a:r>
                      <a:r>
                        <a:rPr lang="en-US" altLang="ko-KR" sz="1200" u="none" strike="noStrike">
                          <a:effectLst/>
                        </a:rPr>
                        <a:t>(1/2</a:t>
                      </a:r>
                      <a:r>
                        <a:rPr lang="ko-KR" altLang="en-US" sz="1200" u="none" strike="noStrike">
                          <a:effectLst/>
                        </a:rPr>
                        <a:t>종</a:t>
                      </a:r>
                      <a:r>
                        <a:rPr lang="en-US" altLang="ko-KR" sz="1200" u="none" strike="noStrike">
                          <a:effectLst/>
                        </a:rPr>
                        <a:t>)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12908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4086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비대상현장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5476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860995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대상현장</a:t>
                      </a:r>
                      <a:r>
                        <a:rPr lang="en-US" altLang="ko-KR" sz="1200" u="none" strike="noStrike">
                          <a:effectLst/>
                        </a:rPr>
                        <a:t>(1/2</a:t>
                      </a:r>
                      <a:r>
                        <a:rPr lang="ko-KR" altLang="en-US" sz="1200" u="none" strike="noStrike">
                          <a:effectLst/>
                        </a:rPr>
                        <a:t>종외</a:t>
                      </a:r>
                      <a:r>
                        <a:rPr lang="en-US" altLang="ko-KR" sz="1200" u="none" strike="noStrike">
                          <a:effectLst/>
                        </a:rPr>
                        <a:t>)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5337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470883"/>
                  </a:ext>
                </a:extLst>
              </a:tr>
            </a:tbl>
          </a:graphicData>
        </a:graphic>
      </p:graphicFrame>
      <p:graphicFrame>
        <p:nvGraphicFramePr>
          <p:cNvPr id="14" name="표 13"/>
          <p:cNvGraphicFramePr>
            <a:graphicFrameLocks noGrp="1"/>
          </p:cNvGraphicFramePr>
          <p:nvPr/>
        </p:nvGraphicFramePr>
        <p:xfrm>
          <a:off x="339536" y="2928045"/>
          <a:ext cx="2959100" cy="6000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0600">
                  <a:extLst>
                    <a:ext uri="{9D8B030D-6E8A-4147-A177-3AD203B41FA5}">
                      <a16:colId xmlns:a16="http://schemas.microsoft.com/office/drawing/2014/main" val="2716669815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307087123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설계안전성검토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541719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비대상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15350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1246969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대상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8371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20788059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3798916" y="1914037"/>
          <a:ext cx="2449642" cy="43513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43137">
                  <a:extLst>
                    <a:ext uri="{9D8B030D-6E8A-4147-A177-3AD203B41FA5}">
                      <a16:colId xmlns:a16="http://schemas.microsoft.com/office/drawing/2014/main" val="4107653667"/>
                    </a:ext>
                  </a:extLst>
                </a:gridCol>
                <a:gridCol w="506505">
                  <a:extLst>
                    <a:ext uri="{9D8B030D-6E8A-4147-A177-3AD203B41FA5}">
                      <a16:colId xmlns:a16="http://schemas.microsoft.com/office/drawing/2014/main" val="3138362924"/>
                    </a:ext>
                  </a:extLst>
                </a:gridCol>
              </a:tblGrid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사고원인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주원인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count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67159363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 부주의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13088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55403474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기타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2894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61848157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작업자의 불안전한 행동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1894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40633719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 통제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753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964714592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위험정보 미제공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661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56936425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작업순서 미준수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76023129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운전자 자격관리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65369030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시공품질 미확보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418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954642642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시공관리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378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25994437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시방기준 등 미준수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18550094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개인 안전보호구 착용 불량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293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97690982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부적정 기계장비 사용 통제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62539513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사전 설계도서검토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185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337729059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안전관리계획 수립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24817281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구조안전 미확보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157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74572537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불량자재 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152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82466761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작업전 점검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144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267128269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 건강상태 확인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140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01897035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기계장비 불안전한 거치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75088000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개인 안전보호구 미착용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63024644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안전발판 설치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28572367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적정 공법검토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27294095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계측데이터 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70613662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설치</a:t>
                      </a:r>
                      <a:r>
                        <a:rPr lang="en-US" altLang="ko-KR" sz="900" u="none" strike="noStrike">
                          <a:effectLst/>
                        </a:rPr>
                        <a:t>·</a:t>
                      </a:r>
                      <a:r>
                        <a:rPr lang="ko-KR" altLang="en-US" sz="900" u="none" strike="noStrike">
                          <a:effectLst/>
                        </a:rPr>
                        <a:t>해체과정 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54205160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단독작업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90513970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사다리 사용수칙 미준수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3376553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품질관리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140585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지반조사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62080352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구조계산 오류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 dirty="0">
                          <a:effectLst/>
                        </a:rPr>
                        <a:t>50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20819195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/>
        </p:nvGraphicFramePr>
        <p:xfrm>
          <a:off x="6656469" y="1914037"/>
          <a:ext cx="1837232" cy="4474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57353">
                  <a:extLst>
                    <a:ext uri="{9D8B030D-6E8A-4147-A177-3AD203B41FA5}">
                      <a16:colId xmlns:a16="http://schemas.microsoft.com/office/drawing/2014/main" val="4221244637"/>
                    </a:ext>
                  </a:extLst>
                </a:gridCol>
                <a:gridCol w="379879">
                  <a:extLst>
                    <a:ext uri="{9D8B030D-6E8A-4147-A177-3AD203B41FA5}">
                      <a16:colId xmlns:a16="http://schemas.microsoft.com/office/drawing/2014/main" val="2412226451"/>
                    </a:ext>
                  </a:extLst>
                </a:gridCol>
              </a:tblGrid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공종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중분류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40428661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철근콘크리트공사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7106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5040437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가설공사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2565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03910813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2095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78392875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해체 및 철거공사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16172798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기계설비공사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56597857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토공사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928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22651751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철골공사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51305791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건축물 부대공사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649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94128908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수장공사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602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04420625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관공사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568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56422011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건축 토공사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559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85008667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미장공사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542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07087348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전기설비공사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520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54605208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타일 및 돌공사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83734866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 및 포장공사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401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969492127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교량공사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348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72119953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조적공사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335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25070421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303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17492918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터널공사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296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9201935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산업설비공사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50449787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목공사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7232306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금속공사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272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7734482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창호 및 유리공사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245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260644887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하천공사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94698383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방수공사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212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51717317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관공사 부대공사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6789120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항만공사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167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732374557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지붕 및 홈통공사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56362551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철도 및 궤도공사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123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54131446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말뚝공사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05535445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지정공사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75546967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조경공사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04165452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지반개량공사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14292540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강구조물공사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93657826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지반조사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80563829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프리캐스트 콘크리트공사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25110850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댐 및 제방공사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24319625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특수 건축물공사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37436297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통신설비공사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9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841890454"/>
                  </a:ext>
                </a:extLst>
              </a:tr>
            </a:tbl>
          </a:graphicData>
        </a:graphic>
      </p:graphicFrame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8995786" y="1916157"/>
          <a:ext cx="1349803" cy="43513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5656">
                  <a:extLst>
                    <a:ext uri="{9D8B030D-6E8A-4147-A177-3AD203B41FA5}">
                      <a16:colId xmlns:a16="http://schemas.microsoft.com/office/drawing/2014/main" val="1170111924"/>
                    </a:ext>
                  </a:extLst>
                </a:gridCol>
                <a:gridCol w="434147">
                  <a:extLst>
                    <a:ext uri="{9D8B030D-6E8A-4147-A177-3AD203B41FA5}">
                      <a16:colId xmlns:a16="http://schemas.microsoft.com/office/drawing/2014/main" val="58992528"/>
                    </a:ext>
                  </a:extLst>
                </a:gridCol>
              </a:tblGrid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작업프로세스</a:t>
                      </a:r>
                      <a:endParaRPr lang="ko-KR" alt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10243498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설치작업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4148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80014779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이동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2540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05812787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해체작업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2539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018628775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운반작업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2091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435708566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1887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70187693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정리작업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1554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8526801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조립작업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1137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27567720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형틀 및 목공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936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29417271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타설작업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82601885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마감작업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55907618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절단작업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691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81687728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준비작업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596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211820705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설비작업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365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93367218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청소작업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304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01130004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도장작업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419355724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굴착작업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2084508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용접작업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18058432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연결작업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61958154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상차 및 하역작업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248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463557804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인양작업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76802943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양중작업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354831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확인 및 점검작업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24192028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쌓기작업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160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8539871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보수 및 교체작업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61020809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매설작업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58371196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천공작업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18957014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전기작업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130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72104300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부설 및 다짐작업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89675835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정비작업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0439449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반출작업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94241442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항타 및 항발작업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32888701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벌목작업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1339055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거치작업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89424915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적재작업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76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680096139"/>
                  </a:ext>
                </a:extLst>
              </a:tr>
            </a:tbl>
          </a:graphicData>
        </a:graphic>
      </p:graphicFrame>
      <p:graphicFrame>
        <p:nvGraphicFramePr>
          <p:cNvPr id="20" name="표 19"/>
          <p:cNvGraphicFramePr>
            <a:graphicFrameLocks noGrp="1"/>
          </p:cNvGraphicFramePr>
          <p:nvPr/>
        </p:nvGraphicFramePr>
        <p:xfrm>
          <a:off x="10806545" y="1920282"/>
          <a:ext cx="1170403" cy="43981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94128">
                  <a:extLst>
                    <a:ext uri="{9D8B030D-6E8A-4147-A177-3AD203B41FA5}">
                      <a16:colId xmlns:a16="http://schemas.microsoft.com/office/drawing/2014/main" val="3875061291"/>
                    </a:ext>
                  </a:extLst>
                </a:gridCol>
                <a:gridCol w="276275">
                  <a:extLst>
                    <a:ext uri="{9D8B030D-6E8A-4147-A177-3AD203B41FA5}">
                      <a16:colId xmlns:a16="http://schemas.microsoft.com/office/drawing/2014/main" val="167337595"/>
                    </a:ext>
                  </a:extLst>
                </a:gridCol>
              </a:tblGrid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사고객체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중분류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u="none" strike="noStrike">
                          <a:effectLst/>
                        </a:rPr>
                        <a:t>count</a:t>
                      </a:r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7648708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5528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7250146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자재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2798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54940812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공구류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2014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2008687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거푸집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2637953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63832078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1025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600916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806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8506270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작업발판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762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3560898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 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7462312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흙막이가시설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500926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0440567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사다리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446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97403193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시스템동바리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8727905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질병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371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478594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철골부재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322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68713053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강관동바리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7802578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기중기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이동식크레인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231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8803004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안전시설물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223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54669391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슬래브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11998359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배관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5203971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고소작업차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고소작업대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8635697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차량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9277732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가설계단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25627478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덤프트럭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94292804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데크플레이트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60480929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934129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타워크레인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7981013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항타 및 항발기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413430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6542792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파이프서포트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1842001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지게차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1092570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창호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762658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건설폐기물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932241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콘크리트펌프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88826391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옹벽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7089584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천공기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89922434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작업대차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89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5053315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7000573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특수거푸집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갱폼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074899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전주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전선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721456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벽체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03482797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25080740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콘크리트믹서트럭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4816407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지하매설물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52257418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띠장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82985827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절토사면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049714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86657976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경사면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26247955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6193897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천정패널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9531972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개구부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4126066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덕트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55034176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58091933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와이어로프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 dirty="0">
                          <a:effectLst/>
                        </a:rPr>
                        <a:t>52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95759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10576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범주형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15" name="표 14"/>
          <p:cNvGraphicFramePr>
            <a:graphicFrameLocks noGrp="1"/>
          </p:cNvGraphicFramePr>
          <p:nvPr/>
        </p:nvGraphicFramePr>
        <p:xfrm>
          <a:off x="2134310" y="2443941"/>
          <a:ext cx="2959100" cy="22236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0600">
                  <a:extLst>
                    <a:ext uri="{9D8B030D-6E8A-4147-A177-3AD203B41FA5}">
                      <a16:colId xmlns:a16="http://schemas.microsoft.com/office/drawing/2014/main" val="3046760658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124465454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부위</a:t>
                      </a:r>
                      <a:r>
                        <a:rPr lang="en-US" altLang="ko-KR" sz="1200" u="none" strike="noStrike">
                          <a:effectLst/>
                        </a:rPr>
                        <a:t>_</a:t>
                      </a:r>
                      <a:r>
                        <a:rPr lang="ko-KR" altLang="en-US" sz="1200" u="none" strike="noStrike">
                          <a:effectLst/>
                        </a:rPr>
                        <a:t>중분류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1094904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바닥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7421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8076714"/>
                  </a:ext>
                </a:extLst>
              </a:tr>
              <a:tr h="22340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기타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6605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8875233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상부</a:t>
                      </a:r>
                      <a:r>
                        <a:rPr lang="en-US" altLang="ko-KR" sz="1200" u="none" strike="noStrike" dirty="0">
                          <a:effectLst/>
                        </a:rPr>
                        <a:t>(</a:t>
                      </a:r>
                      <a:r>
                        <a:rPr lang="ko-KR" altLang="en-US" sz="1200" u="none" strike="noStrike" dirty="0">
                          <a:effectLst/>
                        </a:rPr>
                        <a:t>위</a:t>
                      </a:r>
                      <a:r>
                        <a:rPr lang="en-US" altLang="ko-KR" sz="1200" u="none" strike="noStrike" dirty="0">
                          <a:effectLst/>
                        </a:rPr>
                        <a:t>)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3836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3774146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하부</a:t>
                      </a:r>
                      <a:r>
                        <a:rPr lang="en-US" altLang="ko-KR" sz="1200" u="none" strike="noStrike">
                          <a:effectLst/>
                        </a:rPr>
                        <a:t>(</a:t>
                      </a:r>
                      <a:r>
                        <a:rPr lang="ko-KR" altLang="en-US" sz="1200" u="none" strike="noStrike">
                          <a:effectLst/>
                        </a:rPr>
                        <a:t>아래</a:t>
                      </a:r>
                      <a:r>
                        <a:rPr lang="en-US" altLang="ko-KR" sz="1200" u="none" strike="noStrike">
                          <a:effectLst/>
                        </a:rPr>
                        <a:t>)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1343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289659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옆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1314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1193463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지하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1262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817082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고소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947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341163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앞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698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3883702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뒤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221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5038487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계단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75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76666583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/>
        </p:nvGraphicFramePr>
        <p:xfrm>
          <a:off x="7722409" y="2366621"/>
          <a:ext cx="2628900" cy="14001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30400">
                  <a:extLst>
                    <a:ext uri="{9D8B030D-6E8A-4147-A177-3AD203B41FA5}">
                      <a16:colId xmlns:a16="http://schemas.microsoft.com/office/drawing/2014/main" val="3965680955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23186777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장소</a:t>
                      </a:r>
                      <a:r>
                        <a:rPr lang="en-US" altLang="ko-KR" sz="1200" u="none" strike="noStrike" dirty="0">
                          <a:effectLst/>
                        </a:rPr>
                        <a:t>_</a:t>
                      </a:r>
                      <a:r>
                        <a:rPr lang="ko-KR" altLang="en-US" sz="1200" u="none" strike="noStrike" dirty="0">
                          <a:effectLst/>
                        </a:rPr>
                        <a:t>중분류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8396847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내부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10627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1429634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외부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6532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320214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기타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4901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4927959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인접주변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1021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4369312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외벽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370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5534410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지붕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271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0558381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911141" y="1907130"/>
          <a:ext cx="1170403" cy="43981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94128">
                  <a:extLst>
                    <a:ext uri="{9D8B030D-6E8A-4147-A177-3AD203B41FA5}">
                      <a16:colId xmlns:a16="http://schemas.microsoft.com/office/drawing/2014/main" val="3555543318"/>
                    </a:ext>
                  </a:extLst>
                </a:gridCol>
                <a:gridCol w="276275">
                  <a:extLst>
                    <a:ext uri="{9D8B030D-6E8A-4147-A177-3AD203B41FA5}">
                      <a16:colId xmlns:a16="http://schemas.microsoft.com/office/drawing/2014/main" val="975896903"/>
                    </a:ext>
                  </a:extLst>
                </a:gridCol>
              </a:tblGrid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부위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대분류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u="none" strike="noStrike">
                          <a:effectLst/>
                        </a:rPr>
                        <a:t>count</a:t>
                      </a:r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50993525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5528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10329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자재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2798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4297771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공구류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2014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6922469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거푸집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6467295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2313989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1025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1927160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806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7586639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작업발판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762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6705654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 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38038687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흙막이가시설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979364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7551033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사다리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446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12221405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시스템동바리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39669992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질병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371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86536593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철골부재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322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5654132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강관동바리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1720425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기중기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이동식크레인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231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1935389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안전시설물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223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48783750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슬래브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5605786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배관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97682195"/>
                  </a:ext>
                </a:extLst>
              </a:tr>
              <a:tr h="35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고소작업차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고소작업대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96415179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차량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6605320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가설계단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9994508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덤프트럭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6284845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데크플레이트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87725622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2578007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타워크레인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52664980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항타 및 항발기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67068624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4757021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파이프서포트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8226319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지게차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1509155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창호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8034164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건설폐기물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01953123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콘크리트펌프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9430819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옹벽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0004547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천공기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41742008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작업대차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89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6766777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078112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특수거푸집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갱폼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70042659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전주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전선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168956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벽체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72285533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80983142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콘크리트믹서트럭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09448454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지하매설물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3512969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띠장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85560722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절토사면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9659873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8241339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경사면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65886976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01853263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천정패널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69328346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개구부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77701654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덕트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09271074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033321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와이어로프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 dirty="0">
                          <a:effectLst/>
                        </a:rPr>
                        <a:t>52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492543619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5567236" y="1906692"/>
          <a:ext cx="1504974" cy="435134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05102">
                  <a:extLst>
                    <a:ext uri="{9D8B030D-6E8A-4147-A177-3AD203B41FA5}">
                      <a16:colId xmlns:a16="http://schemas.microsoft.com/office/drawing/2014/main" val="4088964267"/>
                    </a:ext>
                  </a:extLst>
                </a:gridCol>
                <a:gridCol w="399872">
                  <a:extLst>
                    <a:ext uri="{9D8B030D-6E8A-4147-A177-3AD203B41FA5}">
                      <a16:colId xmlns:a16="http://schemas.microsoft.com/office/drawing/2014/main" val="90137114"/>
                    </a:ext>
                  </a:extLst>
                </a:gridCol>
              </a:tblGrid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장소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대분류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0533402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공동주택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7085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28778655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2511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24151511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공장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1932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298397350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업무시설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1790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21565689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교육연구시설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95228030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근린생활시설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1437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79302663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922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395985006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창고시설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727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271285619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하수도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567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5705306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부지조성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491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48600911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문화및집회시설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7145413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상수도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382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565504593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숙박시설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352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82126816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도로교량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344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17875190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단독주택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303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86720584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운동시설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244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48702276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교정및군사시설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05673989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의료시설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91795320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자동차관련시설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14606088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노유자시설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9983016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판매시설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72363716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석유화학공장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11502265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지하철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24352400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도로터널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305084659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종교시설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73135933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철도터널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695036876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운수시설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15885198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제방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통관</a:t>
                      </a:r>
                      <a:r>
                        <a:rPr lang="en-US" altLang="ko-KR" sz="700" u="none" strike="noStrike">
                          <a:effectLst/>
                        </a:rPr>
                        <a:t>/</a:t>
                      </a:r>
                      <a:r>
                        <a:rPr lang="ko-KR" altLang="en-US" sz="700" u="none" strike="noStrike">
                          <a:effectLst/>
                        </a:rPr>
                        <a:t>호안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803100240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옹벽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24787095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일반및고속철도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14341542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하수처리시설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45692645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방파제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230873283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방송통신시설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57583293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절토사면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10515595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계류시설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610083840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위험물저장및처리시설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50733644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관개수로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50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996865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46166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2550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단일 모델 성능 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79" y="1854295"/>
            <a:ext cx="615552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altLang="ko-KR" sz="1400" dirty="0" err="1">
                <a:latin typeface="+mj-ea"/>
                <a:ea typeface="+mj-ea"/>
              </a:rPr>
              <a:t>RandomForest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총 </a:t>
            </a:r>
            <a:r>
              <a:rPr lang="en-US" altLang="ko-KR" sz="1400" dirty="0">
                <a:latin typeface="+mj-ea"/>
                <a:ea typeface="+mj-ea"/>
              </a:rPr>
              <a:t>4</a:t>
            </a:r>
            <a:r>
              <a:rPr lang="ko-KR" altLang="en-US" sz="1400" dirty="0">
                <a:latin typeface="+mj-ea"/>
                <a:ea typeface="+mj-ea"/>
              </a:rPr>
              <a:t>종의 모델을 대상으로 학습 및 성능 평가 진행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각 모델은 </a:t>
            </a:r>
            <a:r>
              <a:rPr lang="en-US" altLang="ko-KR" sz="1400" dirty="0" err="1">
                <a:latin typeface="+mj-ea"/>
                <a:ea typeface="+mj-ea"/>
              </a:rPr>
              <a:t>GridsearchCV</a:t>
            </a:r>
            <a:r>
              <a:rPr lang="ko-KR" altLang="en-US" sz="1400" dirty="0">
                <a:latin typeface="+mj-ea"/>
                <a:ea typeface="+mj-ea"/>
              </a:rPr>
              <a:t>를 사용한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튜닝을 진행</a:t>
            </a:r>
            <a:r>
              <a:rPr lang="en-US" altLang="ko-KR" sz="1400" dirty="0">
                <a:latin typeface="+mj-ea"/>
                <a:ea typeface="+mj-ea"/>
              </a:rPr>
              <a:t>, cv = 10</a:t>
            </a:r>
            <a:r>
              <a:rPr lang="ko-KR" altLang="en-US" sz="1400" dirty="0">
                <a:latin typeface="+mj-ea"/>
                <a:ea typeface="+mj-ea"/>
              </a:rPr>
              <a:t>으로 각 모델 성능 교차검증을 진행함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모델의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튜닝 </a:t>
            </a:r>
            <a:r>
              <a:rPr lang="en-US" altLang="ko-KR" sz="1400" dirty="0">
                <a:latin typeface="+mj-ea"/>
                <a:ea typeface="+mj-ea"/>
              </a:rPr>
              <a:t>: </a:t>
            </a:r>
            <a:r>
              <a:rPr lang="en-US" altLang="ko-KR" sz="1400" dirty="0" err="1">
                <a:latin typeface="+mj-ea"/>
                <a:ea typeface="+mj-ea"/>
              </a:rPr>
              <a:t>GridsearchCV</a:t>
            </a:r>
            <a:r>
              <a:rPr lang="ko-KR" altLang="en-US" sz="1400" dirty="0">
                <a:latin typeface="+mj-ea"/>
                <a:ea typeface="+mj-ea"/>
              </a:rPr>
              <a:t>를 활용한 </a:t>
            </a:r>
            <a:r>
              <a:rPr lang="ko-KR" altLang="en-US" sz="1400" dirty="0" err="1">
                <a:latin typeface="+mj-ea"/>
                <a:ea typeface="+mj-ea"/>
              </a:rPr>
              <a:t>하이퍼파라미터별</a:t>
            </a:r>
            <a:r>
              <a:rPr lang="ko-KR" altLang="en-US" sz="1400" dirty="0">
                <a:latin typeface="+mj-ea"/>
                <a:ea typeface="+mj-ea"/>
              </a:rPr>
              <a:t> 성능 탐색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Cross validation</a:t>
            </a:r>
            <a:r>
              <a:rPr lang="ko-KR" altLang="en-US" sz="1400" dirty="0">
                <a:latin typeface="+mj-ea"/>
                <a:ea typeface="+mj-ea"/>
              </a:rPr>
              <a:t>으로 </a:t>
            </a:r>
            <a:r>
              <a:rPr lang="en-US" altLang="ko-KR" sz="1400" dirty="0">
                <a:latin typeface="+mj-ea"/>
                <a:ea typeface="+mj-ea"/>
              </a:rPr>
              <a:t>10</a:t>
            </a:r>
            <a:r>
              <a:rPr lang="ko-KR" altLang="en-US" sz="1400" dirty="0">
                <a:latin typeface="+mj-ea"/>
                <a:ea typeface="+mj-ea"/>
              </a:rPr>
              <a:t>분할 </a:t>
            </a:r>
            <a:r>
              <a:rPr lang="en-US" altLang="ko-KR" sz="1400" dirty="0">
                <a:latin typeface="+mj-ea"/>
                <a:ea typeface="+mj-ea"/>
              </a:rPr>
              <a:t>k-fold</a:t>
            </a:r>
            <a:r>
              <a:rPr lang="ko-KR" altLang="en-US" sz="1400" dirty="0">
                <a:latin typeface="+mj-ea"/>
                <a:ea typeface="+mj-ea"/>
              </a:rPr>
              <a:t>를 수행하여 </a:t>
            </a:r>
            <a:r>
              <a:rPr lang="ko-KR" altLang="en-US" sz="1400" dirty="0" err="1">
                <a:latin typeface="+mj-ea"/>
                <a:ea typeface="+mj-ea"/>
              </a:rPr>
              <a:t>과적합</a:t>
            </a:r>
            <a:r>
              <a:rPr lang="ko-KR" altLang="en-US" sz="1400" dirty="0">
                <a:latin typeface="+mj-ea"/>
                <a:ea typeface="+mj-ea"/>
              </a:rPr>
              <a:t> 방지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성능 평가 지표는 정확도</a:t>
            </a:r>
            <a:r>
              <a:rPr lang="en-US" altLang="ko-KR" sz="1400" dirty="0">
                <a:latin typeface="+mj-ea"/>
                <a:ea typeface="+mj-ea"/>
              </a:rPr>
              <a:t>(Accuracy)</a:t>
            </a:r>
            <a:r>
              <a:rPr lang="ko-KR" altLang="en-US" sz="1400" dirty="0">
                <a:latin typeface="+mj-ea"/>
                <a:ea typeface="+mj-ea"/>
              </a:rPr>
              <a:t>를 사용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Validation set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 err="1">
                <a:latin typeface="+mj-ea"/>
                <a:ea typeface="+mj-ea"/>
              </a:rPr>
              <a:t>Acuuracy</a:t>
            </a:r>
            <a:r>
              <a:rPr lang="ko-KR" altLang="en-US" sz="1400" dirty="0">
                <a:latin typeface="+mj-ea"/>
                <a:ea typeface="+mj-ea"/>
              </a:rPr>
              <a:t>를 평가 기준으로 선택하되 </a:t>
            </a:r>
            <a:r>
              <a:rPr lang="en-US" altLang="ko-KR" sz="1400" dirty="0">
                <a:latin typeface="+mj-ea"/>
                <a:ea typeface="+mj-ea"/>
              </a:rPr>
              <a:t>Train set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>
                <a:latin typeface="+mj-ea"/>
                <a:ea typeface="+mj-ea"/>
              </a:rPr>
              <a:t>Accuracy</a:t>
            </a:r>
            <a:r>
              <a:rPr lang="ko-KR" altLang="en-US" sz="1400" dirty="0">
                <a:latin typeface="+mj-ea"/>
                <a:ea typeface="+mj-ea"/>
              </a:rPr>
              <a:t>를 </a:t>
            </a:r>
            <a:r>
              <a:rPr lang="ko-KR" altLang="en-US" sz="1400" dirty="0" err="1">
                <a:latin typeface="+mj-ea"/>
                <a:ea typeface="+mj-ea"/>
              </a:rPr>
              <a:t>과적합</a:t>
            </a:r>
            <a:r>
              <a:rPr lang="ko-KR" altLang="en-US" sz="1400" dirty="0">
                <a:latin typeface="+mj-ea"/>
                <a:ea typeface="+mj-ea"/>
              </a:rPr>
              <a:t> 판별에 참고함</a:t>
            </a:r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개별 모델 훈련 결과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ko-KR" altLang="en-US" sz="1400" dirty="0">
                <a:latin typeface="+mj-ea"/>
                <a:ea typeface="+mj-ea"/>
              </a:rPr>
              <a:t>에서 가장 우수한 성능을 확인함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RandomForest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모델의 경우 훈련 데이터에 대한 과대적합이 발생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25A5EAB-3FAD-7F40-330F-4BA22AE581CB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69F899B-E8A4-60DF-67B5-39FFE4C95C79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4B85EF07-DFF1-1526-D50C-64E76CF3298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3B798E39-343B-FB4F-0996-D6E8E8F561B9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3A9E848-A6FB-3C9D-CE24-9D3E5DBA82DF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Machine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489C549-4856-B921-D387-9EEF960BDEA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1806B43-2C7C-4830-DFD9-B4B018BEA9F9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B12AF41-432C-5271-96BC-7705D9DE7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4482" y="1184564"/>
            <a:ext cx="5121990" cy="567343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72043F3-14B3-FE10-0F24-372677410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838" y="5178282"/>
            <a:ext cx="2424022" cy="151691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64C3C63-9526-2131-4F4F-83C529448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0826" y="5195532"/>
            <a:ext cx="3215005" cy="145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603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90230DD-7E42-10B1-423E-054001D75A8E}"/>
              </a:ext>
            </a:extLst>
          </p:cNvPr>
          <p:cNvSpPr txBox="1"/>
          <p:nvPr/>
        </p:nvSpPr>
        <p:spPr>
          <a:xfrm>
            <a:off x="186079" y="1816052"/>
            <a:ext cx="1165757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목적 </a:t>
            </a:r>
            <a:r>
              <a:rPr lang="en-US" altLang="ko-KR" sz="1400" dirty="0">
                <a:latin typeface="+mj-ea"/>
                <a:ea typeface="+mj-ea"/>
              </a:rPr>
              <a:t>: </a:t>
            </a:r>
            <a:r>
              <a:rPr lang="ko-KR" altLang="en-US" sz="1400" dirty="0">
                <a:latin typeface="+mj-ea"/>
                <a:ea typeface="+mj-ea"/>
              </a:rPr>
              <a:t>단일 모델로서 일정 이상의 성능을 나타내는 모델들을 </a:t>
            </a:r>
            <a:r>
              <a:rPr lang="ko-KR" altLang="en-US" sz="1400" dirty="0" err="1">
                <a:latin typeface="+mj-ea"/>
                <a:ea typeface="+mj-ea"/>
              </a:rPr>
              <a:t>앙상블하여</a:t>
            </a:r>
            <a:r>
              <a:rPr lang="ko-KR" altLang="en-US" sz="1400" dirty="0">
                <a:latin typeface="+mj-ea"/>
                <a:ea typeface="+mj-ea"/>
              </a:rPr>
              <a:t> 추가적인 성능 향상이 가능한지의 여부를 확인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각 모델의 성능을 확인한 결과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>
                <a:latin typeface="+mj-ea"/>
                <a:ea typeface="+mj-ea"/>
              </a:rPr>
              <a:t>3</a:t>
            </a:r>
            <a:r>
              <a:rPr lang="ko-KR" altLang="en-US" sz="1400" dirty="0">
                <a:latin typeface="+mj-ea"/>
                <a:ea typeface="+mj-ea"/>
              </a:rPr>
              <a:t>종의 모델을 사용하기로 결정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다수의 다른 종류의 모델을 </a:t>
            </a:r>
            <a:r>
              <a:rPr lang="ko-KR" altLang="en-US" sz="1400" dirty="0" err="1">
                <a:latin typeface="+mj-ea"/>
                <a:ea typeface="+mj-ea"/>
              </a:rPr>
              <a:t>앙상블하는</a:t>
            </a:r>
            <a:r>
              <a:rPr lang="ko-KR" altLang="en-US" sz="1400" dirty="0">
                <a:latin typeface="+mj-ea"/>
                <a:ea typeface="+mj-ea"/>
              </a:rPr>
              <a:t> 방법으로 </a:t>
            </a:r>
            <a:r>
              <a:rPr lang="en-US" altLang="ko-KR" sz="1400" dirty="0">
                <a:latin typeface="+mj-ea"/>
                <a:ea typeface="+mj-ea"/>
              </a:rPr>
              <a:t>Voting</a:t>
            </a:r>
            <a:r>
              <a:rPr lang="ko-KR" altLang="en-US" sz="1400" dirty="0">
                <a:latin typeface="+mj-ea"/>
                <a:ea typeface="+mj-ea"/>
              </a:rPr>
              <a:t>과 </a:t>
            </a:r>
            <a:r>
              <a:rPr lang="en-US" altLang="ko-KR" sz="1400" dirty="0">
                <a:latin typeface="+mj-ea"/>
                <a:ea typeface="+mj-ea"/>
              </a:rPr>
              <a:t>Stacking</a:t>
            </a:r>
            <a:r>
              <a:rPr lang="ko-KR" altLang="en-US" sz="1400" dirty="0">
                <a:latin typeface="+mj-ea"/>
                <a:ea typeface="+mj-ea"/>
              </a:rPr>
              <a:t>을 선정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Stacking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>
                <a:latin typeface="+mj-ea"/>
                <a:ea typeface="+mj-ea"/>
              </a:rPr>
              <a:t>Final estimator</a:t>
            </a:r>
            <a:r>
              <a:rPr lang="ko-KR" altLang="en-US" sz="1400" dirty="0">
                <a:latin typeface="+mj-ea"/>
                <a:ea typeface="+mj-ea"/>
              </a:rPr>
              <a:t>는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ko-KR" altLang="en-US" sz="1400" dirty="0">
                <a:latin typeface="+mj-ea"/>
                <a:ea typeface="+mj-ea"/>
              </a:rPr>
              <a:t>를 사용</a:t>
            </a:r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앙상블 결과 </a:t>
            </a:r>
            <a:r>
              <a:rPr lang="en-US" altLang="ko-KR" sz="1400" dirty="0">
                <a:latin typeface="+mj-ea"/>
                <a:ea typeface="+mj-ea"/>
              </a:rPr>
              <a:t>(Soft) Voting</a:t>
            </a:r>
            <a:r>
              <a:rPr lang="ko-KR" altLang="en-US" sz="1400" dirty="0">
                <a:latin typeface="+mj-ea"/>
                <a:ea typeface="+mj-ea"/>
              </a:rPr>
              <a:t>에서 모델 성능이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단일 모델 성능보다 우수한 결과를 보임</a:t>
            </a:r>
            <a:endParaRPr lang="en-US" altLang="ko-KR" sz="1400" dirty="0">
              <a:latin typeface="+mj-ea"/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209CD8-B259-BB1B-7D92-FB0DC9CE1F52}"/>
              </a:ext>
            </a:extLst>
          </p:cNvPr>
          <p:cNvSpPr txBox="1"/>
          <p:nvPr/>
        </p:nvSpPr>
        <p:spPr>
          <a:xfrm>
            <a:off x="294080" y="1279398"/>
            <a:ext cx="2820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앙상블 모델 성능 측정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3C509BC-09EB-454F-723C-C6DF7D693D7A}"/>
              </a:ext>
            </a:extLst>
          </p:cNvPr>
          <p:cNvGrpSpPr/>
          <p:nvPr/>
        </p:nvGrpSpPr>
        <p:grpSpPr>
          <a:xfrm>
            <a:off x="505038" y="3166079"/>
            <a:ext cx="3247874" cy="1362894"/>
            <a:chOff x="691475" y="2934787"/>
            <a:chExt cx="3247874" cy="136289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12C3371A-787A-7835-EBC5-B13A7EED5AAF}"/>
                </a:ext>
              </a:extLst>
            </p:cNvPr>
            <p:cNvSpPr/>
            <p:nvPr/>
          </p:nvSpPr>
          <p:spPr>
            <a:xfrm>
              <a:off x="691475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BE7CF89D-0B8C-8908-EA6D-8D9DC946A14B}"/>
                </a:ext>
              </a:extLst>
            </p:cNvPr>
            <p:cNvSpPr/>
            <p:nvPr/>
          </p:nvSpPr>
          <p:spPr>
            <a:xfrm>
              <a:off x="1851252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LightGBM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8502BB9-16C4-011B-E249-CAB512A8CF97}"/>
                </a:ext>
              </a:extLst>
            </p:cNvPr>
            <p:cNvSpPr/>
            <p:nvPr/>
          </p:nvSpPr>
          <p:spPr>
            <a:xfrm>
              <a:off x="3011029" y="2943495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CatBoost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F194E92E-4494-E820-D821-48D0F08FB1D6}"/>
                </a:ext>
              </a:extLst>
            </p:cNvPr>
            <p:cNvCxnSpPr>
              <a:cxnSpLocks/>
            </p:cNvCxnSpPr>
            <p:nvPr/>
          </p:nvCxnSpPr>
          <p:spPr>
            <a:xfrm>
              <a:off x="1155635" y="3257004"/>
              <a:ext cx="0" cy="3222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057D366-C9B0-7006-E7A7-E434594F02BF}"/>
                </a:ext>
              </a:extLst>
            </p:cNvPr>
            <p:cNvCxnSpPr>
              <a:cxnSpLocks/>
            </p:cNvCxnSpPr>
            <p:nvPr/>
          </p:nvCxnSpPr>
          <p:spPr>
            <a:xfrm>
              <a:off x="2315412" y="3257004"/>
              <a:ext cx="0" cy="7228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B540805F-8A59-949F-D1F6-865F383334B9}"/>
                </a:ext>
              </a:extLst>
            </p:cNvPr>
            <p:cNvCxnSpPr>
              <a:cxnSpLocks/>
            </p:cNvCxnSpPr>
            <p:nvPr/>
          </p:nvCxnSpPr>
          <p:spPr>
            <a:xfrm>
              <a:off x="3475189" y="3274420"/>
              <a:ext cx="0" cy="3222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A86C996E-CDC2-83B8-8435-9AE3AF9FBC2C}"/>
                </a:ext>
              </a:extLst>
            </p:cNvPr>
            <p:cNvCxnSpPr/>
            <p:nvPr/>
          </p:nvCxnSpPr>
          <p:spPr>
            <a:xfrm>
              <a:off x="1155635" y="3579222"/>
              <a:ext cx="2319554" cy="174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6C950C0C-E6EF-BF6E-6311-ED3482A9E15E}"/>
                </a:ext>
              </a:extLst>
            </p:cNvPr>
            <p:cNvSpPr/>
            <p:nvPr/>
          </p:nvSpPr>
          <p:spPr>
            <a:xfrm>
              <a:off x="1851252" y="3984172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Voting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3B6871C4-62C0-41C1-5607-1CD6278B6CED}"/>
              </a:ext>
            </a:extLst>
          </p:cNvPr>
          <p:cNvGrpSpPr/>
          <p:nvPr/>
        </p:nvGrpSpPr>
        <p:grpSpPr>
          <a:xfrm>
            <a:off x="4999567" y="2901186"/>
            <a:ext cx="3248497" cy="1771260"/>
            <a:chOff x="4997774" y="2934787"/>
            <a:chExt cx="3248497" cy="1771260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6766D5AA-2CC6-D660-26E8-C5201F4BD841}"/>
                </a:ext>
              </a:extLst>
            </p:cNvPr>
            <p:cNvSpPr/>
            <p:nvPr/>
          </p:nvSpPr>
          <p:spPr>
            <a:xfrm>
              <a:off x="4998397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FF80B473-E90D-916D-E78F-F611E02EBF2E}"/>
                </a:ext>
              </a:extLst>
            </p:cNvPr>
            <p:cNvSpPr/>
            <p:nvPr/>
          </p:nvSpPr>
          <p:spPr>
            <a:xfrm>
              <a:off x="6158174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LightGBM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9FFEAD42-6445-F661-8FDB-3A59DFA8AE96}"/>
                </a:ext>
              </a:extLst>
            </p:cNvPr>
            <p:cNvSpPr/>
            <p:nvPr/>
          </p:nvSpPr>
          <p:spPr>
            <a:xfrm>
              <a:off x="7317951" y="2943495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CatBoost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EC1E8E52-5776-8354-4C55-7D7813192DD2}"/>
                </a:ext>
              </a:extLst>
            </p:cNvPr>
            <p:cNvCxnSpPr>
              <a:cxnSpLocks/>
            </p:cNvCxnSpPr>
            <p:nvPr/>
          </p:nvCxnSpPr>
          <p:spPr>
            <a:xfrm>
              <a:off x="5462557" y="3257004"/>
              <a:ext cx="0" cy="7315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25D7C318-53E8-C26E-6F09-C72A7E42F3AB}"/>
                </a:ext>
              </a:extLst>
            </p:cNvPr>
            <p:cNvCxnSpPr>
              <a:cxnSpLocks/>
            </p:cNvCxnSpPr>
            <p:nvPr/>
          </p:nvCxnSpPr>
          <p:spPr>
            <a:xfrm>
              <a:off x="6622334" y="3257004"/>
              <a:ext cx="0" cy="11355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B85419CA-E966-FFFA-86B2-5E48F070159D}"/>
                </a:ext>
              </a:extLst>
            </p:cNvPr>
            <p:cNvCxnSpPr>
              <a:cxnSpLocks/>
            </p:cNvCxnSpPr>
            <p:nvPr/>
          </p:nvCxnSpPr>
          <p:spPr>
            <a:xfrm>
              <a:off x="7782111" y="3274420"/>
              <a:ext cx="0" cy="7228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059C5722-B2FA-D79E-11AF-4CB56B8F939F}"/>
                </a:ext>
              </a:extLst>
            </p:cNvPr>
            <p:cNvCxnSpPr/>
            <p:nvPr/>
          </p:nvCxnSpPr>
          <p:spPr>
            <a:xfrm>
              <a:off x="5462557" y="3979817"/>
              <a:ext cx="2319554" cy="174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60DFB541-A892-4EC3-2E7B-73E433B60A52}"/>
                </a:ext>
              </a:extLst>
            </p:cNvPr>
            <p:cNvSpPr/>
            <p:nvPr/>
          </p:nvSpPr>
          <p:spPr>
            <a:xfrm>
              <a:off x="6158173" y="4392538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Stacking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C889EE68-791B-4D47-720B-1E72F6429799}"/>
                </a:ext>
              </a:extLst>
            </p:cNvPr>
            <p:cNvSpPr/>
            <p:nvPr/>
          </p:nvSpPr>
          <p:spPr>
            <a:xfrm>
              <a:off x="4997774" y="3412311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Set1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EF67EA79-DFAD-682A-AC48-50B5BE200690}"/>
                </a:ext>
              </a:extLst>
            </p:cNvPr>
            <p:cNvSpPr/>
            <p:nvPr/>
          </p:nvSpPr>
          <p:spPr>
            <a:xfrm>
              <a:off x="6158173" y="3412311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Set2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1F0B2ABC-5FD7-C75C-0786-34D6AEAF9E64}"/>
                </a:ext>
              </a:extLst>
            </p:cNvPr>
            <p:cNvSpPr/>
            <p:nvPr/>
          </p:nvSpPr>
          <p:spPr>
            <a:xfrm>
              <a:off x="7317951" y="342246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Set3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1182A24F-CDB1-907A-200F-C6EB919EF2D0}"/>
                </a:ext>
              </a:extLst>
            </p:cNvPr>
            <p:cNvSpPr/>
            <p:nvPr/>
          </p:nvSpPr>
          <p:spPr>
            <a:xfrm>
              <a:off x="6161504" y="388112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7970A89-7D61-2D7C-891C-0B74CCDA91C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0638FF0A-A819-2957-C1B2-F139BBFF6E1A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DB29287-77AB-88FF-BF34-00D22B4E06D6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68EF5DC-09CA-36D3-853D-BDAED19B1D58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6E2D2DA-1C34-9883-EEAD-EBFB6A5BC145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Machine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A490854-076F-8306-EA91-B411C162C334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5765584-32BD-2FBB-1B40-3BCC7F4F6126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C5C837E6-1303-46A2-A140-526164DA5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88" y="2197708"/>
            <a:ext cx="3687333" cy="460804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0BF643E-50ED-E0F7-7FC1-C775900DB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730" y="5169644"/>
            <a:ext cx="3558419" cy="1504757"/>
          </a:xfrm>
          <a:prstGeom prst="rect">
            <a:avLst/>
          </a:prstGeom>
        </p:spPr>
      </p:pic>
      <p:sp>
        <p:nvSpPr>
          <p:cNvPr id="24" name="AutoShape 2">
            <a:extLst>
              <a:ext uri="{FF2B5EF4-FFF2-40B4-BE49-F238E27FC236}">
                <a16:creationId xmlns:a16="http://schemas.microsoft.com/office/drawing/2014/main" id="{33952059-99A0-69F6-B8AD-C3DA1D674B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7412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3768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딥러닝 모델 구현 및 성능 평가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823196"/>
            <a:ext cx="731300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모델을 구현하기 위한 분석 목표 확인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여러 컬럼의 데이터로 구성된 다중 분류 문제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은닉층의 구성은 </a:t>
            </a:r>
            <a:r>
              <a:rPr lang="en-US" altLang="ko-KR" sz="1400" dirty="0">
                <a:latin typeface="+mj-ea"/>
                <a:ea typeface="+mj-ea"/>
              </a:rPr>
              <a:t>Dense </a:t>
            </a:r>
            <a:r>
              <a:rPr lang="ko-KR" altLang="en-US" sz="1400" dirty="0">
                <a:latin typeface="+mj-ea"/>
                <a:ea typeface="+mj-ea"/>
              </a:rPr>
              <a:t>층과 </a:t>
            </a:r>
            <a:r>
              <a:rPr lang="en-US" altLang="ko-KR" sz="1400" dirty="0">
                <a:latin typeface="+mj-ea"/>
                <a:ea typeface="+mj-ea"/>
              </a:rPr>
              <a:t>Dropout</a:t>
            </a:r>
            <a:r>
              <a:rPr lang="ko-KR" altLang="en-US" sz="1400" dirty="0">
                <a:latin typeface="+mj-ea"/>
                <a:ea typeface="+mj-ea"/>
              </a:rPr>
              <a:t>을 사용하여 적층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출력층은 </a:t>
            </a:r>
            <a:r>
              <a:rPr lang="en-US" altLang="ko-KR" sz="1400" dirty="0" err="1">
                <a:latin typeface="+mj-ea"/>
                <a:ea typeface="+mj-ea"/>
              </a:rPr>
              <a:t>softmax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활성화 함수를 적용한 단일 </a:t>
            </a:r>
            <a:r>
              <a:rPr lang="en-US" altLang="ko-KR" sz="1400" dirty="0">
                <a:latin typeface="+mj-ea"/>
                <a:ea typeface="+mj-ea"/>
              </a:rPr>
              <a:t>Dense </a:t>
            </a:r>
            <a:r>
              <a:rPr lang="ko-KR" altLang="en-US" sz="1400" dirty="0">
                <a:latin typeface="+mj-ea"/>
                <a:ea typeface="+mj-ea"/>
              </a:rPr>
              <a:t>층으로 구성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 훈련을 위한 모델 구성 및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선정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 학습 결과 </a:t>
            </a:r>
            <a:r>
              <a:rPr lang="en-US" altLang="ko-KR" sz="1400" dirty="0">
                <a:latin typeface="+mj-ea"/>
                <a:ea typeface="+mj-ea"/>
              </a:rPr>
              <a:t>Train acc 0.56, Validation acc 0.495</a:t>
            </a:r>
            <a:r>
              <a:rPr lang="ko-KR" altLang="en-US" sz="1400" dirty="0">
                <a:latin typeface="+mj-ea"/>
                <a:ea typeface="+mj-ea"/>
              </a:rPr>
              <a:t>로 확인</a:t>
            </a:r>
            <a:endParaRPr lang="en-US" altLang="ko-KR" sz="1400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9BB5AB-114E-97C7-6F4A-6FDAF2E26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026" y="1261467"/>
            <a:ext cx="4132889" cy="5366905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0C23ED4D-B442-AD05-E440-A887AC2D22CC}"/>
              </a:ext>
            </a:extLst>
          </p:cNvPr>
          <p:cNvGrpSpPr/>
          <p:nvPr/>
        </p:nvGrpSpPr>
        <p:grpSpPr>
          <a:xfrm>
            <a:off x="405030" y="2987947"/>
            <a:ext cx="4901474" cy="3497175"/>
            <a:chOff x="339536" y="2995749"/>
            <a:chExt cx="4901474" cy="3497175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8AB64720-B44F-B047-5AB7-59030C60B71B}"/>
                </a:ext>
              </a:extLst>
            </p:cNvPr>
            <p:cNvGrpSpPr/>
            <p:nvPr/>
          </p:nvGrpSpPr>
          <p:grpSpPr>
            <a:xfrm>
              <a:off x="339536" y="2995749"/>
              <a:ext cx="4901474" cy="3004457"/>
              <a:chOff x="889725" y="3239588"/>
              <a:chExt cx="4901474" cy="3004457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9B8AB876-CF8A-0107-D4AE-873143F5971F}"/>
                  </a:ext>
                </a:extLst>
              </p:cNvPr>
              <p:cNvSpPr/>
              <p:nvPr/>
            </p:nvSpPr>
            <p:spPr>
              <a:xfrm>
                <a:off x="1097181" y="3239588"/>
                <a:ext cx="4694018" cy="3004457"/>
              </a:xfrm>
              <a:prstGeom prst="rect">
                <a:avLst/>
              </a:prstGeom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5BB9DE2B-4B50-2AF5-F9EA-BD8E03CB568C}"/>
                  </a:ext>
                </a:extLst>
              </p:cNvPr>
              <p:cNvSpPr/>
              <p:nvPr/>
            </p:nvSpPr>
            <p:spPr>
              <a:xfrm>
                <a:off x="889725" y="3382186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입력층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11686E7F-852E-4F62-9986-9188E3144F64}"/>
                  </a:ext>
                </a:extLst>
              </p:cNvPr>
              <p:cNvGrpSpPr/>
              <p:nvPr/>
            </p:nvGrpSpPr>
            <p:grpSpPr>
              <a:xfrm>
                <a:off x="2143843" y="3347353"/>
                <a:ext cx="3235415" cy="469718"/>
                <a:chOff x="1471568" y="3373478"/>
                <a:chExt cx="3235415" cy="469718"/>
              </a:xfrm>
            </p:grpSpPr>
            <p:sp>
              <p:nvSpPr>
                <p:cNvPr id="53" name="사각형: 둥근 모서리 52">
                  <a:extLst>
                    <a:ext uri="{FF2B5EF4-FFF2-40B4-BE49-F238E27FC236}">
                      <a16:creationId xmlns:a16="http://schemas.microsoft.com/office/drawing/2014/main" id="{EFE37ACF-09D4-760E-B841-BE541798CFFC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(1745 → 512)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사각형: 둥근 모서리 53">
                  <a:extLst>
                    <a:ext uri="{FF2B5EF4-FFF2-40B4-BE49-F238E27FC236}">
                      <a16:creationId xmlns:a16="http://schemas.microsoft.com/office/drawing/2014/main" id="{E4F4F1F8-FEA7-6427-7E0C-B2F417C7A8D8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leaky_relu</a:t>
                  </a:r>
                  <a:endParaRPr lang="ko-KR" altLang="en-US" sz="1200" dirty="0"/>
                </a:p>
              </p:txBody>
            </p:sp>
          </p:grp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DA258D88-C66F-38D0-9F69-05537E4D3FE8}"/>
                  </a:ext>
                </a:extLst>
              </p:cNvPr>
              <p:cNvSpPr/>
              <p:nvPr/>
            </p:nvSpPr>
            <p:spPr>
              <a:xfrm>
                <a:off x="1907176" y="3971216"/>
                <a:ext cx="2958985" cy="1654629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BEAEFCCC-F8B7-DD8D-E82B-2029A7E98FBD}"/>
                  </a:ext>
                </a:extLst>
              </p:cNvPr>
              <p:cNvGrpSpPr/>
              <p:nvPr/>
            </p:nvGrpSpPr>
            <p:grpSpPr>
              <a:xfrm>
                <a:off x="2143843" y="4613199"/>
                <a:ext cx="3235415" cy="420190"/>
                <a:chOff x="1471568" y="3373478"/>
                <a:chExt cx="3235415" cy="469718"/>
              </a:xfrm>
            </p:grpSpPr>
            <p:sp>
              <p:nvSpPr>
                <p:cNvPr id="51" name="사각형: 둥근 모서리 50">
                  <a:extLst>
                    <a:ext uri="{FF2B5EF4-FFF2-40B4-BE49-F238E27FC236}">
                      <a16:creationId xmlns:a16="http://schemas.microsoft.com/office/drawing/2014/main" id="{78F67A16-2B8B-A824-BE4A-BF7196139A32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(512 → 256)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사각형: 둥근 모서리 51">
                  <a:extLst>
                    <a:ext uri="{FF2B5EF4-FFF2-40B4-BE49-F238E27FC236}">
                      <a16:creationId xmlns:a16="http://schemas.microsoft.com/office/drawing/2014/main" id="{8FB2C475-887F-6899-DA14-4313F4E2C0C8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leaky_relu</a:t>
                  </a:r>
                  <a:endParaRPr lang="ko-KR" altLang="en-US" sz="1200" dirty="0"/>
                </a:p>
              </p:txBody>
            </p:sp>
          </p:grpSp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159D4A0E-D23F-6C1D-3650-833509A5B9A5}"/>
                  </a:ext>
                </a:extLst>
              </p:cNvPr>
              <p:cNvSpPr/>
              <p:nvPr/>
            </p:nvSpPr>
            <p:spPr>
              <a:xfrm>
                <a:off x="2116274" y="4136122"/>
                <a:ext cx="2429954" cy="314334"/>
              </a:xfrm>
              <a:prstGeom prst="roundRect">
                <a:avLst/>
              </a:prstGeom>
              <a:solidFill>
                <a:srgbClr val="FFCC66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/>
                    </a:solidFill>
                  </a:rPr>
                  <a:t>Dropout (0.3)</a:t>
                </a:r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사각형: 둥근 모서리 42">
                <a:extLst>
                  <a:ext uri="{FF2B5EF4-FFF2-40B4-BE49-F238E27FC236}">
                    <a16:creationId xmlns:a16="http://schemas.microsoft.com/office/drawing/2014/main" id="{65CB383F-F3B0-8ACB-978A-F420EE6D16A7}"/>
                  </a:ext>
                </a:extLst>
              </p:cNvPr>
              <p:cNvSpPr/>
              <p:nvPr/>
            </p:nvSpPr>
            <p:spPr>
              <a:xfrm>
                <a:off x="2116274" y="5157402"/>
                <a:ext cx="2429954" cy="314334"/>
              </a:xfrm>
              <a:prstGeom prst="roundRect">
                <a:avLst/>
              </a:prstGeom>
              <a:solidFill>
                <a:srgbClr val="FFCC66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/>
                    </a:solidFill>
                  </a:rPr>
                  <a:t>Dropout (0.25)</a:t>
                </a:r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id="{462021FA-F8EF-6F10-8FCD-89113839F41B}"/>
                  </a:ext>
                </a:extLst>
              </p:cNvPr>
              <p:cNvSpPr/>
              <p:nvPr/>
            </p:nvSpPr>
            <p:spPr>
              <a:xfrm>
                <a:off x="889725" y="4113814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은닉층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903EA5E5-F3E5-59BE-2FE0-B6052CD12511}"/>
                  </a:ext>
                </a:extLst>
              </p:cNvPr>
              <p:cNvSpPr/>
              <p:nvPr/>
            </p:nvSpPr>
            <p:spPr>
              <a:xfrm>
                <a:off x="889725" y="5796030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출력층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0645371E-BAB3-0FB7-57A6-E2FCF98C2D15}"/>
                  </a:ext>
                </a:extLst>
              </p:cNvPr>
              <p:cNvGrpSpPr/>
              <p:nvPr/>
            </p:nvGrpSpPr>
            <p:grpSpPr>
              <a:xfrm>
                <a:off x="2143843" y="5761197"/>
                <a:ext cx="3235415" cy="469718"/>
                <a:chOff x="1471568" y="3373478"/>
                <a:chExt cx="3235415" cy="469718"/>
              </a:xfrm>
            </p:grpSpPr>
            <p:sp>
              <p:nvSpPr>
                <p:cNvPr id="49" name="사각형: 둥근 모서리 48">
                  <a:extLst>
                    <a:ext uri="{FF2B5EF4-FFF2-40B4-BE49-F238E27FC236}">
                      <a16:creationId xmlns:a16="http://schemas.microsoft.com/office/drawing/2014/main" id="{14935473-88CF-D5FC-BB87-608D36A501E2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(256 → 15)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사각형: 둥근 모서리 49">
                  <a:extLst>
                    <a:ext uri="{FF2B5EF4-FFF2-40B4-BE49-F238E27FC236}">
                      <a16:creationId xmlns:a16="http://schemas.microsoft.com/office/drawing/2014/main" id="{0F40D287-578F-0ADF-9281-83F378E9920D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softmax</a:t>
                  </a:r>
                  <a:endParaRPr lang="ko-KR" altLang="en-US" sz="1200" dirty="0"/>
                </a:p>
              </p:txBody>
            </p:sp>
          </p:grpSp>
          <p:sp>
            <p:nvSpPr>
              <p:cNvPr id="47" name="화살표: 아래쪽 46">
                <a:extLst>
                  <a:ext uri="{FF2B5EF4-FFF2-40B4-BE49-F238E27FC236}">
                    <a16:creationId xmlns:a16="http://schemas.microsoft.com/office/drawing/2014/main" id="{48C89B8C-18C4-B5D6-C633-B078E4444052}"/>
                  </a:ext>
                </a:extLst>
              </p:cNvPr>
              <p:cNvSpPr/>
              <p:nvPr/>
            </p:nvSpPr>
            <p:spPr>
              <a:xfrm>
                <a:off x="3256601" y="3873073"/>
                <a:ext cx="239676" cy="226415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화살표: 아래쪽 47">
                <a:extLst>
                  <a:ext uri="{FF2B5EF4-FFF2-40B4-BE49-F238E27FC236}">
                    <a16:creationId xmlns:a16="http://schemas.microsoft.com/office/drawing/2014/main" id="{DCC1CBEF-0B33-441F-7255-2E35E0961AC4}"/>
                  </a:ext>
                </a:extLst>
              </p:cNvPr>
              <p:cNvSpPr/>
              <p:nvPr/>
            </p:nvSpPr>
            <p:spPr>
              <a:xfrm>
                <a:off x="3256601" y="5524451"/>
                <a:ext cx="239676" cy="187217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06C446D-BD5E-80D8-A56F-20CBAD729132}"/>
                </a:ext>
              </a:extLst>
            </p:cNvPr>
            <p:cNvSpPr/>
            <p:nvPr/>
          </p:nvSpPr>
          <p:spPr>
            <a:xfrm>
              <a:off x="546992" y="6118800"/>
              <a:ext cx="4694018" cy="374124"/>
            </a:xfrm>
            <a:prstGeom prst="rect">
              <a:avLst/>
            </a:prstGeom>
            <a:solidFill>
              <a:srgbClr val="92D050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Optimizer : Adam (</a:t>
              </a:r>
              <a:r>
                <a:rPr lang="en-US" altLang="ko-KR" sz="1100" dirty="0" err="1">
                  <a:solidFill>
                    <a:schemeClr val="tx1"/>
                  </a:solidFill>
                </a:rPr>
                <a:t>lr</a:t>
              </a:r>
              <a:r>
                <a:rPr lang="en-US" altLang="ko-KR" sz="1100" dirty="0">
                  <a:solidFill>
                    <a:schemeClr val="tx1"/>
                  </a:solidFill>
                </a:rPr>
                <a:t> = 0.0001), Loss : </a:t>
              </a:r>
              <a:r>
                <a:rPr lang="en-US" altLang="ko-KR" sz="1100" dirty="0" err="1">
                  <a:solidFill>
                    <a:schemeClr val="tx1"/>
                  </a:solidFill>
                </a:rPr>
                <a:t>sparse_categorical_crossentropy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4F93E21-2046-C374-BDAB-182D7DB577A6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51DA3A0-1BED-ECB4-5033-D828DF8BEBBE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1E2EE42-5EA0-38EF-92EA-79599CE5CCE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E37F7E58-7C54-DEA1-A24C-11B42F377521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D323C8D-376F-E856-A321-A0616514862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Deep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5402A47-BF87-23A8-BD16-E82B7197575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6329473-FA71-3A36-B0CD-3840750424C8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07947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연구결과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인적사고의 발생율을 정확도 </a:t>
            </a:r>
            <a:r>
              <a:rPr lang="en-US" altLang="ko-KR" sz="1400" dirty="0">
                <a:latin typeface="+mj-ea"/>
                <a:ea typeface="+mj-ea"/>
              </a:rPr>
              <a:t>0.5 </a:t>
            </a:r>
            <a:r>
              <a:rPr lang="ko-KR" altLang="en-US" sz="1400" dirty="0">
                <a:latin typeface="+mj-ea"/>
                <a:ea typeface="+mj-ea"/>
              </a:rPr>
              <a:t>내외로 예측 가능한 모델 완성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en-US" altLang="ko-KR" sz="1400" dirty="0">
                <a:latin typeface="+mj-ea"/>
                <a:ea typeface="+mj-ea"/>
              </a:rPr>
              <a:t> 3</a:t>
            </a:r>
            <a:r>
              <a:rPr lang="ko-KR" altLang="en-US" sz="1400" dirty="0">
                <a:latin typeface="+mj-ea"/>
                <a:ea typeface="+mj-ea"/>
              </a:rPr>
              <a:t>종의 모델을 </a:t>
            </a:r>
            <a:r>
              <a:rPr lang="en-US" altLang="ko-KR" sz="1400" dirty="0">
                <a:latin typeface="+mj-ea"/>
                <a:ea typeface="+mj-ea"/>
              </a:rPr>
              <a:t>Soft Voting </a:t>
            </a:r>
            <a:r>
              <a:rPr lang="ko-KR" altLang="en-US" sz="1400" dirty="0">
                <a:latin typeface="+mj-ea"/>
                <a:ea typeface="+mj-ea"/>
              </a:rPr>
              <a:t>앙상블을 수행한 모델의 성능이 가장 우수했음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공사환경에 따라 어떠한 작업에서 어떠한 사고가 고위험도에 속하는지 확인할 수 있음</a:t>
            </a:r>
            <a:endParaRPr lang="en-US" altLang="ko-KR" sz="1400" dirty="0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35E52D-23C5-F0D3-9C4C-5A54A8E8EC02}"/>
              </a:ext>
            </a:extLst>
          </p:cNvPr>
          <p:cNvSpPr/>
          <p:nvPr/>
        </p:nvSpPr>
        <p:spPr>
          <a:xfrm>
            <a:off x="143524" y="3264833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0552B2-666F-8953-7F5F-85ACDC966560}"/>
              </a:ext>
            </a:extLst>
          </p:cNvPr>
          <p:cNvSpPr txBox="1"/>
          <p:nvPr/>
        </p:nvSpPr>
        <p:spPr>
          <a:xfrm>
            <a:off x="350980" y="3268032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연구의 시사점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5EA5D5-DA45-D288-20DA-89C11AFB25AF}"/>
              </a:ext>
            </a:extLst>
          </p:cNvPr>
          <p:cNvSpPr txBox="1"/>
          <p:nvPr/>
        </p:nvSpPr>
        <p:spPr>
          <a:xfrm>
            <a:off x="143524" y="3917340"/>
            <a:ext cx="110890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특정한 조건</a:t>
            </a:r>
            <a:r>
              <a:rPr lang="en-US" altLang="ko-KR" sz="1400" dirty="0">
                <a:latin typeface="+mj-ea"/>
                <a:ea typeface="+mj-ea"/>
              </a:rPr>
              <a:t>(</a:t>
            </a:r>
            <a:r>
              <a:rPr lang="ko-KR" altLang="en-US" sz="1400" dirty="0">
                <a:latin typeface="+mj-ea"/>
                <a:ea typeface="+mj-ea"/>
              </a:rPr>
              <a:t>공사 현장</a:t>
            </a:r>
            <a:r>
              <a:rPr lang="en-US" altLang="ko-KR" sz="1400" dirty="0">
                <a:latin typeface="+mj-ea"/>
                <a:ea typeface="+mj-ea"/>
              </a:rPr>
              <a:t>)</a:t>
            </a:r>
            <a:r>
              <a:rPr lang="ko-KR" altLang="en-US" sz="1400" dirty="0">
                <a:latin typeface="+mj-ea"/>
                <a:ea typeface="+mj-ea"/>
              </a:rPr>
              <a:t>하에서 발생가능성이 높은 산재 유형을 추정하여 산업재해 예방에 기여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산업 재해 발생 유형을 결정하는 주요한 요인 중 개인 방호가 포함되어 산업재해 예방을 위해서는 개인 방호조치에 대한 강조가 필요함을 시사함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다만 모델링 결과에서 </a:t>
            </a:r>
            <a:r>
              <a:rPr lang="en-US" altLang="ko-KR" sz="1400" dirty="0">
                <a:latin typeface="+mj-ea"/>
                <a:ea typeface="+mj-ea"/>
              </a:rPr>
              <a:t>Feature Importance</a:t>
            </a:r>
            <a:r>
              <a:rPr lang="ko-KR" altLang="en-US" sz="1400" dirty="0">
                <a:latin typeface="+mj-ea"/>
                <a:ea typeface="+mj-ea"/>
              </a:rPr>
              <a:t>의 분포는 매우 많은 변수들에 분포되어 있어 실제 산업재해 발생 예측은 다양한 요인을 모두 고려하여 판별하여야 함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DFD1FD5-44BF-6586-9158-4A221694B56D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91294D5-DA09-A342-5D81-B334D3C8E947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2EB9CA3-3DC9-1FC8-5A01-0D508B43911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B9799FC-F414-465D-BDFA-52D4AA4D2A3E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598A076-566A-60F2-D2CF-FF124C072BE9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결과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982A42C-40B1-A808-F224-1E5B05B4370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4AA0798-1B4F-0D53-EBD4-ABE76F933859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91441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 기대효과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건설업 환경에서의 고위험 요소 사전 감지 및 사전 예방 가능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정부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기업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구직자에 대한 기대 효과 제안</a:t>
            </a:r>
            <a:r>
              <a:rPr lang="en-US" altLang="ko-KR" sz="1400" dirty="0">
                <a:latin typeface="+mj-ea"/>
                <a:ea typeface="+mj-ea"/>
              </a:rPr>
              <a:t>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정부는 고위험군 발생 예방을 위한 법적 정책 수립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기업은 산재 사전 발생을 대비하여 이윤 손실 최소화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구직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종사자는 직업 선택 및 산재 발생에 의한 책임 부가에 대한 전문적인 뒷받침이 되는 자료 제공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27B286A-158F-48FD-873D-FA4C765B17B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D5401C4-D5DB-0CE8-4846-D6475D60CCB4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A8B92588-1900-6FEA-E45B-4B0B83320D48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92AED1A3-BD24-C446-F274-6A340503FF2F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DD65D65-646B-034A-F882-7B9762AA686A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정책 제언 및 연구 기대 효과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3AA0924-57B2-7C31-57D0-A8D938C642A1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4670D37-4D8A-6F36-153E-B2A8623643C4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4027758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4030957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정책 제언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4680265"/>
            <a:ext cx="105399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발생 유형에 따른 각각의 예방대책방안 수립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해당공사현장에서 발생 가능성이 높은 </a:t>
            </a:r>
            <a:r>
              <a:rPr lang="en-US" altLang="ko-KR" sz="1400" dirty="0">
                <a:latin typeface="+mj-ea"/>
                <a:ea typeface="+mj-ea"/>
              </a:rPr>
              <a:t>3</a:t>
            </a:r>
            <a:r>
              <a:rPr lang="ko-KR" altLang="en-US" sz="1400" dirty="0">
                <a:latin typeface="+mj-ea"/>
                <a:ea typeface="+mj-ea"/>
              </a:rPr>
              <a:t>가지 유형을 제공하고 경각심을 제고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개인별 부주의가 산업 재해 발생원인중 대다수</a:t>
            </a:r>
            <a:r>
              <a:rPr lang="en-US" altLang="ko-KR" sz="1400" dirty="0">
                <a:latin typeface="+mj-ea"/>
                <a:ea typeface="+mj-ea"/>
              </a:rPr>
              <a:t>(64.8% </a:t>
            </a:r>
            <a:r>
              <a:rPr lang="ko-KR" altLang="en-US" sz="1400" dirty="0">
                <a:latin typeface="+mj-ea"/>
                <a:ea typeface="+mj-ea"/>
              </a:rPr>
              <a:t>이상</a:t>
            </a:r>
            <a:r>
              <a:rPr lang="en-US" altLang="ko-KR" sz="1400" dirty="0">
                <a:latin typeface="+mj-ea"/>
                <a:ea typeface="+mj-ea"/>
              </a:rPr>
              <a:t>)</a:t>
            </a:r>
            <a:r>
              <a:rPr lang="ko-KR" altLang="en-US" sz="1400" dirty="0">
                <a:latin typeface="+mj-ea"/>
                <a:ea typeface="+mj-ea"/>
              </a:rPr>
              <a:t>이므로 작업자 통제 강화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587845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연구의 한계점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산재 </a:t>
            </a:r>
            <a:r>
              <a:rPr lang="ko-KR" altLang="en-US" sz="1400" dirty="0" err="1">
                <a:latin typeface="+mj-ea"/>
                <a:ea typeface="+mj-ea"/>
              </a:rPr>
              <a:t>발생율</a:t>
            </a:r>
            <a:r>
              <a:rPr lang="ko-KR" altLang="en-US" sz="1400" dirty="0">
                <a:latin typeface="+mj-ea"/>
                <a:ea typeface="+mj-ea"/>
              </a:rPr>
              <a:t> 자체는 확인하기 어려움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altLang="ko-KR" sz="1400" dirty="0">
                <a:latin typeface="+mj-ea"/>
                <a:ea typeface="+mj-ea"/>
              </a:rPr>
              <a:t>0.5</a:t>
            </a:r>
            <a:r>
              <a:rPr lang="ko-KR" altLang="en-US" sz="1400" dirty="0">
                <a:latin typeface="+mj-ea"/>
                <a:ea typeface="+mj-ea"/>
              </a:rPr>
              <a:t>의 정확도에서 추가 개선 필요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개인에 대한 특성이 데이터에 존재하지 않음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93E4561-5108-A67B-415D-1A09D1E90363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C6B2812-1EE0-67D5-951E-EAC1D507B3F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68B243B-D733-2C2C-0B71-14FF522FE46E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CF79E5A5-8881-851B-1543-8B1EE3805B74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672A1CA-B49F-9FB4-F4FF-95598EFCD9E6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연구의 한계점 및 향후 연구제안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91D4D65-72E4-CFF2-48A2-0FC7787E9EA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51FC42-DC56-731A-4755-D309B2045B8A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4-3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72055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2306550" y="1292274"/>
            <a:ext cx="757889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 err="1"/>
              <a:t>연구소개</a:t>
            </a:r>
            <a:endParaRPr lang="ko-KR" altLang="en-US" dirty="0"/>
          </a:p>
          <a:p>
            <a:r>
              <a:rPr lang="ko-KR" altLang="en-US" dirty="0"/>
              <a:t>	</a:t>
            </a:r>
            <a:r>
              <a:rPr lang="en-US" altLang="ko-KR" dirty="0"/>
              <a:t>1-1. </a:t>
            </a:r>
            <a:r>
              <a:rPr lang="ko-KR" altLang="en-US" dirty="0"/>
              <a:t>연구 배경</a:t>
            </a:r>
            <a:endParaRPr lang="en-US" altLang="ko-KR" dirty="0"/>
          </a:p>
          <a:p>
            <a:r>
              <a:rPr lang="en-US" altLang="ko-KR" dirty="0"/>
              <a:t>	1-2. </a:t>
            </a:r>
            <a:r>
              <a:rPr lang="ko-KR" altLang="en-US" dirty="0"/>
              <a:t>연구 목적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이론적 배경</a:t>
            </a:r>
            <a:endParaRPr lang="en-US" altLang="ko-KR" dirty="0"/>
          </a:p>
          <a:p>
            <a:r>
              <a:rPr lang="en-US" altLang="ko-KR" dirty="0"/>
              <a:t>	2-1. </a:t>
            </a:r>
            <a:r>
              <a:rPr lang="ko-KR" altLang="en-US" dirty="0"/>
              <a:t>선행 연구</a:t>
            </a: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연구방법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3-1. </a:t>
            </a:r>
            <a:r>
              <a:rPr lang="ko-KR" altLang="en-US" dirty="0" err="1"/>
              <a:t>연구모형</a:t>
            </a:r>
            <a:r>
              <a:rPr lang="ko-KR" altLang="en-US" dirty="0"/>
              <a:t> 및 가설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3-2. </a:t>
            </a:r>
            <a:r>
              <a:rPr lang="ko-KR" altLang="en-US" dirty="0"/>
              <a:t>분석 순서도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3-3. </a:t>
            </a:r>
            <a:r>
              <a:rPr lang="ko-KR" altLang="en-US" dirty="0"/>
              <a:t>데이터 수집</a:t>
            </a:r>
            <a:r>
              <a:rPr lang="en-US" altLang="ko-KR" dirty="0"/>
              <a:t> – </a:t>
            </a:r>
            <a:r>
              <a:rPr lang="ko-KR" altLang="en-US" dirty="0" err="1"/>
              <a:t>크롤링</a:t>
            </a:r>
            <a:r>
              <a:rPr lang="en-US" altLang="ko-KR" dirty="0"/>
              <a:t>, 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연동</a:t>
            </a:r>
            <a:endParaRPr lang="en-US" altLang="ko-KR" dirty="0"/>
          </a:p>
          <a:p>
            <a:r>
              <a:rPr lang="en-US" altLang="ko-KR" dirty="0"/>
              <a:t>	3-4. </a:t>
            </a:r>
            <a:r>
              <a:rPr lang="ko-KR" altLang="en-US" dirty="0"/>
              <a:t>변수 선택</a:t>
            </a:r>
            <a:endParaRPr lang="en-US" altLang="ko-KR" dirty="0"/>
          </a:p>
          <a:p>
            <a:r>
              <a:rPr lang="en-US" altLang="ko-KR" dirty="0"/>
              <a:t>	3-5. </a:t>
            </a:r>
            <a:r>
              <a:rPr lang="ko-KR" altLang="en-US" dirty="0"/>
              <a:t>데이터 전처리</a:t>
            </a:r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/>
              <a:t>모델링</a:t>
            </a:r>
            <a:r>
              <a:rPr lang="en-US" altLang="ko-KR" dirty="0"/>
              <a:t>(</a:t>
            </a:r>
            <a:r>
              <a:rPr lang="ko-KR" altLang="en-US" dirty="0"/>
              <a:t>분석결과</a:t>
            </a:r>
            <a:r>
              <a:rPr lang="en-US" altLang="ko-KR" dirty="0"/>
              <a:t>)</a:t>
            </a:r>
            <a:endParaRPr lang="ko-KR" altLang="en-US" dirty="0"/>
          </a:p>
          <a:p>
            <a:r>
              <a:rPr lang="en-US" altLang="ko-KR" dirty="0"/>
              <a:t>5. </a:t>
            </a:r>
            <a:r>
              <a:rPr lang="ko-KR" altLang="en-US" dirty="0"/>
              <a:t>결론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5-1. </a:t>
            </a:r>
            <a:r>
              <a:rPr lang="ko-KR" altLang="en-US" dirty="0"/>
              <a:t>연구결과 요약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5-2. </a:t>
            </a:r>
            <a:r>
              <a:rPr lang="ko-KR" altLang="en-US" dirty="0"/>
              <a:t>연구의 논의와 시사점</a:t>
            </a:r>
          </a:p>
          <a:p>
            <a:r>
              <a:rPr lang="ko-KR" altLang="en-US" dirty="0"/>
              <a:t>	</a:t>
            </a:r>
            <a:r>
              <a:rPr lang="en-US" altLang="ko-KR" dirty="0"/>
              <a:t>5-3. </a:t>
            </a:r>
            <a:r>
              <a:rPr lang="ko-KR" altLang="en-US" dirty="0"/>
              <a:t>정책 제언 및 기대효과 </a:t>
            </a:r>
            <a:r>
              <a:rPr lang="en-US" altLang="ko-KR" dirty="0"/>
              <a:t>– </a:t>
            </a:r>
            <a:r>
              <a:rPr lang="ko-KR" altLang="en-US" dirty="0"/>
              <a:t>정부 </a:t>
            </a:r>
            <a:r>
              <a:rPr lang="en-US" altLang="ko-KR" dirty="0"/>
              <a:t>/ </a:t>
            </a:r>
            <a:r>
              <a:rPr lang="ko-KR" altLang="en-US" dirty="0"/>
              <a:t>기업 </a:t>
            </a:r>
            <a:r>
              <a:rPr lang="en-US" altLang="ko-KR" dirty="0"/>
              <a:t>/ </a:t>
            </a:r>
            <a:r>
              <a:rPr lang="ko-KR" altLang="en-US" dirty="0"/>
              <a:t>구직자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5-4. </a:t>
            </a:r>
            <a:r>
              <a:rPr lang="ko-KR" altLang="en-US" dirty="0"/>
              <a:t>연구의 한계점 및 향후 </a:t>
            </a:r>
            <a:r>
              <a:rPr lang="ko-KR" altLang="en-US" dirty="0" err="1"/>
              <a:t>연구제언</a:t>
            </a:r>
            <a:endParaRPr lang="en-US" altLang="ko-KR" dirty="0"/>
          </a:p>
          <a:p>
            <a:r>
              <a:rPr lang="en-US" altLang="ko-KR" dirty="0"/>
              <a:t>6. </a:t>
            </a:r>
            <a:r>
              <a:rPr lang="ko-KR" altLang="en-US" dirty="0"/>
              <a:t>참고문헌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76E95CA-F61D-D21B-AA82-A787ABFA1E6C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98E5FD1-39CB-E72F-1319-513ACD70AFDC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67C2D54-8478-3110-ABEE-C9F3347A1B42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B0FFEBB-D5D4-B5D4-0E27-7A2094A3837E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3322127-FA42-7FB4-D21B-D209E15E6377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INDEX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1565AEE-A034-DD34-EC43-55CD22ABEB43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7B5CAE7-0192-58F1-7682-98C23368BF07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1-0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32365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351865"/>
              </p:ext>
            </p:extLst>
          </p:nvPr>
        </p:nvGraphicFramePr>
        <p:xfrm>
          <a:off x="778933" y="1439334"/>
          <a:ext cx="9465733" cy="4191000"/>
        </p:xfrm>
        <a:graphic>
          <a:graphicData uri="http://schemas.openxmlformats.org/drawingml/2006/table">
            <a:tbl>
              <a:tblPr/>
              <a:tblGrid>
                <a:gridCol w="9465733">
                  <a:extLst>
                    <a:ext uri="{9D8B030D-6E8A-4147-A177-3AD203B41FA5}">
                      <a16:colId xmlns:a16="http://schemas.microsoft.com/office/drawing/2014/main" val="2542167413"/>
                    </a:ext>
                  </a:extLst>
                </a:gridCol>
              </a:tblGrid>
              <a:tr h="4191000">
                <a:tc>
                  <a:txBody>
                    <a:bodyPr/>
                    <a:lstStyle/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e-</a:t>
                      </a:r>
                      <a:r>
                        <a:rPr lang="ko-KR" altLang="en-US" sz="10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나라지표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</a:t>
                      </a:r>
                      <a:r>
                        <a:rPr lang="en-US" altLang="ko-KR" sz="10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“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산업재해현황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”, 2024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 접속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https://www.index.go.kr/unity/potal/main/EachDtlPageDetail.do?idx_cd=1514</a:t>
                      </a:r>
                    </a:p>
                    <a:p>
                      <a:pPr marL="171450" marR="0" indent="-17145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KOSIS. </a:t>
                      </a:r>
                      <a:r>
                        <a:rPr lang="en-US" altLang="ko-KR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전체 재해 현황 및 분석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업종별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산업별 중분류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)”,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2024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 접속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https://kosis.kr/statHtml/statHtml.do?orgId=118&amp;tblId=DT_11806_N022&amp;vw_cd=MT_ZTITLE&amp;list_id=118_11806_ciek6458&amp;seqNo=&amp;lang_mode=ko&amp;language=kor&amp;obj_var_id=&amp;itm_id=&amp;conn_path=MT_ZTITLE</a:t>
                      </a:r>
                    </a:p>
                    <a:p>
                      <a:pPr marL="171450" marR="0" indent="-17145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안전보건공단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</a:t>
                      </a:r>
                      <a:r>
                        <a:rPr lang="en-US" altLang="ko-KR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「산업재해통계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인포그래픽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」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통계로 보는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2022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년도 산업재해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”, 2023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https://www.kosha.or.kr/kosha/data/mediaBankMain.do</a:t>
                      </a: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김학열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허태영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산업재해 발생의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상대위험도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분석 및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순환분포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모형 추정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서울도시연구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2010. 3), 127~138.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김현수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이현수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박문서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건설공사의 정량적 위험도 산정 방법론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한국건설관리학회 학술발표대회 논문집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2008), 463~466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조민건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이동환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박주영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박승희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건설현장 정형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·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비정형데이터를 활용한 기계학습 기반의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건설재해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예측 모델 개발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대한토목학회 논문집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42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통권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220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), 2022), 127~134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김명중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박선영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기업 특성이 산업재해 발생에 미치는 영향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중소기업과 대기업 비교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산업연구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Journal of Industrial Studies(J.I.S)(2023) Vol.4 No.2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서동민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인공지능을 활용한 산업재해 예방 현황과 전망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한국콘텐츠학회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(2023) Vol.21 No.1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송태호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”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건축시공현장관리를 위한 가설공사 위험도 지수 모델 제안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,“ 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석사학위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금오공과대학교 산업대학원 토목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환경 및 건축공학과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2019)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749617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AD6F70AA-FE65-4365-81A3-9395920C87E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067BF56-8BCB-BD6C-2318-1BF2E3A956F7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3BFEB6E-4F53-C5B4-6FD8-FBCB11CD47A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F628D4F4-63C1-1BF6-FF2E-747283FEC10C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4E4BE00-E632-0FDC-306B-E33DC496DCF6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참고 문헌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C62742C-E287-9A22-50B4-82FE615F8DA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참고 문헌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1D77808-369A-6888-223D-8019AEEB863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5-1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66038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F45506C-CAD4-B9C7-73A2-39A829876845}"/>
              </a:ext>
            </a:extLst>
          </p:cNvPr>
          <p:cNvSpPr txBox="1"/>
          <p:nvPr/>
        </p:nvSpPr>
        <p:spPr>
          <a:xfrm>
            <a:off x="309923" y="1405135"/>
            <a:ext cx="11427312" cy="1164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건설업에서 산업재해의 심각성을 보여주는 사건으로 </a:t>
            </a:r>
            <a:r>
              <a:rPr lang="en-US" altLang="ko-KR" sz="1200" dirty="0"/>
              <a:t>2022</a:t>
            </a:r>
            <a:r>
              <a:rPr lang="ko-KR" altLang="en-US" sz="1200" dirty="0"/>
              <a:t>년 발생한 광주 화정 아이파크 붕괴 사고</a:t>
            </a:r>
            <a:r>
              <a:rPr lang="en-US" altLang="ko-KR" sz="1200" dirty="0"/>
              <a:t>(2022.1.11)</a:t>
            </a:r>
            <a:r>
              <a:rPr lang="ko-KR" altLang="en-US" sz="1200" dirty="0"/>
              <a:t>가 있다</a:t>
            </a:r>
            <a:r>
              <a:rPr lang="en-US" altLang="ko-KR" sz="1200" dirty="0"/>
              <a:t>.</a:t>
            </a:r>
            <a:r>
              <a:rPr lang="ko-KR" altLang="en-US" sz="1200" dirty="0"/>
              <a:t> 날씨를 고려하지 않은 무리한 공사 일정과 비용절감을 이유로 여러 번의 재하청을 거치며 부실한 설계를 용인하였고</a:t>
            </a:r>
            <a:r>
              <a:rPr lang="en-US" altLang="ko-KR" sz="1200" dirty="0"/>
              <a:t>, </a:t>
            </a:r>
            <a:r>
              <a:rPr lang="ko-KR" altLang="en-US" sz="1200" dirty="0"/>
              <a:t>다수의 사상 사고로 사회에 큰 파장을 불러일으켰다</a:t>
            </a:r>
            <a:r>
              <a:rPr lang="en-US" altLang="ko-KR" sz="1200" dirty="0"/>
              <a:t>.</a:t>
            </a:r>
            <a:r>
              <a:rPr lang="ko-KR" altLang="en-US" sz="1200" dirty="0"/>
              <a:t> 해당 사고가 발생하기 </a:t>
            </a:r>
            <a:r>
              <a:rPr lang="en-US" altLang="ko-KR" sz="1200" dirty="0"/>
              <a:t>7</a:t>
            </a:r>
            <a:r>
              <a:rPr lang="ko-KR" altLang="en-US" sz="1200" dirty="0"/>
              <a:t>개월 전에는 광주에서 철거작업을 하던 건물이 붕괴되는 사고가 있었으며</a:t>
            </a:r>
            <a:r>
              <a:rPr lang="en-US" altLang="ko-KR" sz="1200" dirty="0"/>
              <a:t>, 2023</a:t>
            </a:r>
            <a:r>
              <a:rPr lang="ko-KR" altLang="en-US" sz="1200" dirty="0"/>
              <a:t>년에는 광주 아이파크 붕괴 사고에서 화두가 되었던 동일한 </a:t>
            </a:r>
            <a:r>
              <a:rPr lang="ko-KR" altLang="en-US" sz="1200" dirty="0" err="1"/>
              <a:t>무량판</a:t>
            </a:r>
            <a:r>
              <a:rPr lang="ko-KR" altLang="en-US" sz="1200" dirty="0"/>
              <a:t> 구조로 설계된 검단 신도시의 아파트 붕괴사고가 있었다</a:t>
            </a:r>
            <a:r>
              <a:rPr lang="en-US" altLang="ko-KR" sz="1200" dirty="0"/>
              <a:t>. 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CD3E5BA-4840-98AB-A9B2-EFA210E6B6B7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286EFB60-63BC-9333-FAE3-19F33B66616C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63A9228E-1F07-3B99-4D2B-EF3F20FC58B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D9432692-2A9D-960F-F793-C81D973910AF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C9592E-FA6C-947B-A9CF-6A80BF8D14FD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배경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0EA57AA-467A-49DC-F7B7-DD17BA1A8FA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14514DC-362A-52BF-3BF9-1CC728F4410D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F008A8B-EE07-484A-8505-56B1EED5395B}"/>
              </a:ext>
            </a:extLst>
          </p:cNvPr>
          <p:cNvSpPr txBox="1"/>
          <p:nvPr/>
        </p:nvSpPr>
        <p:spPr>
          <a:xfrm>
            <a:off x="1956959" y="6412160"/>
            <a:ext cx="1023504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700" dirty="0"/>
              <a:t>1) </a:t>
            </a:r>
            <a:r>
              <a:rPr lang="ko-KR" altLang="en-US" sz="700" dirty="0" err="1"/>
              <a:t>류인하</a:t>
            </a:r>
            <a:r>
              <a:rPr lang="en-US" altLang="ko-KR" sz="700" i="0" dirty="0">
                <a:effectLst/>
                <a:highlight>
                  <a:srgbClr val="FFFFFF"/>
                </a:highlight>
                <a:latin typeface="Pretendard JP"/>
              </a:rPr>
              <a:t>·</a:t>
            </a:r>
            <a:r>
              <a:rPr lang="ko-KR" altLang="en-US" sz="700" dirty="0" err="1"/>
              <a:t>강인석</a:t>
            </a:r>
            <a:r>
              <a:rPr lang="ko-KR" altLang="en-US" sz="700" dirty="0"/>
              <a:t> 기자</a:t>
            </a:r>
            <a:r>
              <a:rPr lang="en-US" altLang="ko-KR" sz="700" dirty="0"/>
              <a:t>, </a:t>
            </a:r>
            <a:r>
              <a:rPr lang="ko-KR" altLang="en-US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‘붕괴’ 광주 </a:t>
            </a:r>
            <a:r>
              <a:rPr lang="ko-KR" altLang="en-US" sz="700" i="1" dirty="0" err="1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화정아이파크</a:t>
            </a:r>
            <a:r>
              <a:rPr lang="en-US" altLang="ko-KR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8</a:t>
            </a:r>
            <a:r>
              <a:rPr lang="ko-KR" altLang="en-US" sz="700" i="1" dirty="0" err="1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개동</a:t>
            </a:r>
            <a:r>
              <a:rPr lang="ko-KR" altLang="en-US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모두 철거 후 재시공</a:t>
            </a:r>
            <a:r>
              <a:rPr lang="en-US" altLang="ko-KR" sz="700" dirty="0"/>
              <a:t>, 2022, </a:t>
            </a:r>
            <a:r>
              <a:rPr lang="ko-KR" altLang="en-US" sz="700" dirty="0"/>
              <a:t>사진</a:t>
            </a:r>
            <a:r>
              <a:rPr lang="en-US" altLang="ko-KR" sz="700" dirty="0"/>
              <a:t>, </a:t>
            </a:r>
            <a:r>
              <a:rPr lang="ko-KR" altLang="en-US" sz="700" dirty="0"/>
              <a:t>경향신문</a:t>
            </a:r>
            <a:r>
              <a:rPr lang="en-US" altLang="ko-KR" sz="700" dirty="0"/>
              <a:t>, https://m.khan.co.kr/economy/real_estate/article/202205042137055#c2b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9905575-6E2F-E247-A4F3-8104468DE731}"/>
              </a:ext>
            </a:extLst>
          </p:cNvPr>
          <p:cNvGrpSpPr/>
          <p:nvPr/>
        </p:nvGrpSpPr>
        <p:grpSpPr>
          <a:xfrm>
            <a:off x="1132458" y="2867325"/>
            <a:ext cx="9927084" cy="3234779"/>
            <a:chOff x="1066799" y="2867325"/>
            <a:chExt cx="9927084" cy="323477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309D8F0-78BD-234F-A137-58999C7E2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6799" y="2867325"/>
              <a:ext cx="4248715" cy="2836557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BC2BF6D-61CF-BF72-6BE4-017D50B8E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22638" y="2867325"/>
              <a:ext cx="4271245" cy="2836556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E055EF8-81CA-5C7E-D655-3A0D2FCE9CB5}"/>
                </a:ext>
              </a:extLst>
            </p:cNvPr>
            <p:cNvSpPr txBox="1"/>
            <p:nvPr/>
          </p:nvSpPr>
          <p:spPr>
            <a:xfrm>
              <a:off x="1382240" y="5794327"/>
              <a:ext cx="361783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dirty="0"/>
                <a:t>1) 2022</a:t>
              </a:r>
              <a:r>
                <a:rPr lang="ko-KR" altLang="en-US" sz="1400" dirty="0"/>
                <a:t>년 광주 화정 아이파크 붕괴 사고</a:t>
              </a:r>
              <a:endParaRPr lang="en-US" altLang="ko-KR" sz="14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D20212-ED87-62B9-5249-6507ED550083}"/>
                </a:ext>
              </a:extLst>
            </p:cNvPr>
            <p:cNvSpPr txBox="1"/>
            <p:nvPr/>
          </p:nvSpPr>
          <p:spPr>
            <a:xfrm>
              <a:off x="7049344" y="5794327"/>
              <a:ext cx="361783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dirty="0"/>
                <a:t>2) 2021</a:t>
              </a:r>
              <a:r>
                <a:rPr lang="ko-KR" altLang="en-US" sz="1400" dirty="0"/>
                <a:t>년 광주 철거 건물붕괴 사고</a:t>
              </a:r>
              <a:endParaRPr lang="en-US" altLang="ko-KR" sz="140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EC1E2A6-9581-F717-3D7D-B90E1E20A61F}"/>
              </a:ext>
            </a:extLst>
          </p:cNvPr>
          <p:cNvSpPr txBox="1"/>
          <p:nvPr/>
        </p:nvSpPr>
        <p:spPr>
          <a:xfrm>
            <a:off x="1956959" y="6564980"/>
            <a:ext cx="1023504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700" dirty="0"/>
              <a:t>2) </a:t>
            </a:r>
            <a:r>
              <a:rPr lang="ko-KR" altLang="en-US" sz="700" dirty="0"/>
              <a:t>김영현 기자</a:t>
            </a:r>
            <a:r>
              <a:rPr lang="en-US" altLang="ko-KR" sz="700" dirty="0"/>
              <a:t>, </a:t>
            </a:r>
            <a:r>
              <a:rPr lang="ko-KR" altLang="en-US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소방당국</a:t>
            </a:r>
            <a:r>
              <a:rPr lang="en-US" altLang="ko-KR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광주 철거 건물붕괴 사고 인명수색 종료</a:t>
            </a:r>
            <a:r>
              <a:rPr lang="en-US" altLang="ko-KR" sz="700" dirty="0"/>
              <a:t>, 2021, </a:t>
            </a:r>
            <a:r>
              <a:rPr lang="ko-KR" altLang="en-US" sz="700" dirty="0"/>
              <a:t>사진</a:t>
            </a:r>
            <a:r>
              <a:rPr lang="en-US" altLang="ko-KR" sz="700" dirty="0"/>
              <a:t>, </a:t>
            </a:r>
            <a:r>
              <a:rPr lang="ko-KR" altLang="en-US" sz="700" dirty="0"/>
              <a:t>한국일보</a:t>
            </a:r>
            <a:r>
              <a:rPr lang="en-US" altLang="ko-KR" sz="700" dirty="0"/>
              <a:t>, https://m.hankookilbo.com/News/Read/A2021061019020001814?rPrev=A2021061116070003164</a:t>
            </a:r>
          </a:p>
        </p:txBody>
      </p:sp>
    </p:spTree>
    <p:extLst>
      <p:ext uri="{BB962C8B-B14F-4D97-AF65-F5344CB8AC3E}">
        <p14:creationId xmlns:p14="http://schemas.microsoft.com/office/powerpoint/2010/main" val="1002798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D139E87-129F-1BE6-25A0-91A8133A9B29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205B6C5-4C05-DE86-3585-4AA884E54065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2470919C-71A4-0CF7-E8F6-A32FF814DE3D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B3B64C0D-6E35-2654-0F68-381126C137C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AADCDF06-BE86-1AF8-891C-5E2CBD73FCEC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31A7410-8B0A-109C-5153-32489B68866A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현황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ADB31C62-7C1A-B4D9-485B-FC00F35CC10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89B9EF6-EB09-561A-09AE-5967F9F2A9A6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0000A05-E61A-99C4-7899-C88C64726C89}"/>
              </a:ext>
            </a:extLst>
          </p:cNvPr>
          <p:cNvSpPr txBox="1"/>
          <p:nvPr/>
        </p:nvSpPr>
        <p:spPr>
          <a:xfrm>
            <a:off x="350980" y="2765967"/>
            <a:ext cx="8009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900" dirty="0"/>
              <a:t>* </a:t>
            </a:r>
            <a:r>
              <a:rPr lang="ko-KR" altLang="en-US" sz="900" dirty="0"/>
              <a:t>요양재해자 수</a:t>
            </a:r>
            <a:r>
              <a:rPr lang="en-US" altLang="ko-KR" sz="900" dirty="0"/>
              <a:t>: </a:t>
            </a:r>
            <a:r>
              <a:rPr lang="ko-KR" altLang="en-US" sz="900" dirty="0"/>
              <a:t>근로복지공단에서 </a:t>
            </a:r>
            <a:r>
              <a:rPr lang="ko-KR" altLang="en-US" sz="900" dirty="0" err="1"/>
              <a:t>요양승인된</a:t>
            </a:r>
            <a:r>
              <a:rPr lang="ko-KR" altLang="en-US" sz="900" dirty="0"/>
              <a:t> 재해자수(지방고용노동관서 </a:t>
            </a:r>
            <a:r>
              <a:rPr lang="ko-KR" altLang="en-US" sz="900" dirty="0" err="1"/>
              <a:t>산재미보고</a:t>
            </a:r>
            <a:r>
              <a:rPr lang="ko-KR" altLang="en-US" sz="900" dirty="0"/>
              <a:t> 적발재해 포함)를 말함 </a:t>
            </a:r>
            <a:r>
              <a:rPr lang="en-US" altLang="ko-KR" sz="900" dirty="0"/>
              <a:t>(</a:t>
            </a:r>
            <a:r>
              <a:rPr lang="en-US" altLang="ko-KR" sz="900" b="0" dirty="0">
                <a:latin typeface="Arial" panose="020B0604020202020204" pitchFamily="34" charset="0"/>
                <a:cs typeface="Arial" panose="020B0604020202020204" pitchFamily="34" charset="0"/>
              </a:rPr>
              <a:t>e-</a:t>
            </a:r>
            <a:r>
              <a:rPr lang="ko-KR" altLang="en-US" sz="900" b="0" dirty="0">
                <a:latin typeface="Arial" panose="020B0604020202020204" pitchFamily="34" charset="0"/>
                <a:cs typeface="Arial" panose="020B0604020202020204" pitchFamily="34" charset="0"/>
              </a:rPr>
              <a:t>나라지표</a:t>
            </a:r>
            <a:r>
              <a:rPr lang="en-US" altLang="ko-KR" sz="900" b="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altLang="ko-KR" sz="900" b="0" dirty="0" err="1">
                <a:latin typeface="Arial" panose="020B0604020202020204" pitchFamily="34" charset="0"/>
                <a:cs typeface="Arial" panose="020B0604020202020204" pitchFamily="34" charset="0"/>
              </a:rPr>
              <a:t>n.d</a:t>
            </a:r>
            <a:r>
              <a:rPr lang="en-US" altLang="ko-KR" sz="900" b="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ko-KR" altLang="en-US" sz="900" dirty="0"/>
          </a:p>
          <a:p>
            <a:r>
              <a:rPr lang="ko-KR" altLang="en-US" sz="900" dirty="0"/>
              <a:t>* 요양재해자 수 = 사고재해자 수 + 질병재해자 수</a:t>
            </a: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B865E3B7-12ED-EA69-2060-E8C22E6BF5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158848"/>
              </p:ext>
            </p:extLst>
          </p:nvPr>
        </p:nvGraphicFramePr>
        <p:xfrm>
          <a:off x="309921" y="5045096"/>
          <a:ext cx="6848524" cy="18107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CCBA15BD-3666-0A8A-331D-93F90A6A90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5445351"/>
              </p:ext>
            </p:extLst>
          </p:nvPr>
        </p:nvGraphicFramePr>
        <p:xfrm>
          <a:off x="309922" y="3114206"/>
          <a:ext cx="7116698" cy="1935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14E61D9E-D950-28DA-396D-4BCF9D8722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7876254"/>
              </p:ext>
            </p:extLst>
          </p:nvPr>
        </p:nvGraphicFramePr>
        <p:xfrm>
          <a:off x="7917883" y="3110569"/>
          <a:ext cx="3886194" cy="3568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A4D8D1A-669F-C4EC-2CA5-7C440A5A99B6}"/>
              </a:ext>
            </a:extLst>
          </p:cNvPr>
          <p:cNvCxnSpPr>
            <a:cxnSpLocks/>
          </p:cNvCxnSpPr>
          <p:nvPr/>
        </p:nvCxnSpPr>
        <p:spPr>
          <a:xfrm>
            <a:off x="350980" y="5040839"/>
            <a:ext cx="724289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2443998-1885-491F-17BD-661E91B8D0A5}"/>
              </a:ext>
            </a:extLst>
          </p:cNvPr>
          <p:cNvCxnSpPr>
            <a:cxnSpLocks/>
          </p:cNvCxnSpPr>
          <p:nvPr/>
        </p:nvCxnSpPr>
        <p:spPr>
          <a:xfrm>
            <a:off x="7881262" y="3210004"/>
            <a:ext cx="0" cy="33878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21C8CC9-E34B-E3D4-6AAA-B7B117C41DA0}"/>
              </a:ext>
            </a:extLst>
          </p:cNvPr>
          <p:cNvSpPr txBox="1"/>
          <p:nvPr/>
        </p:nvSpPr>
        <p:spPr>
          <a:xfrm>
            <a:off x="309923" y="1405135"/>
            <a:ext cx="11427312" cy="1164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고용노동부의 「산업재해 </a:t>
            </a:r>
            <a:r>
              <a:rPr lang="ko-KR" altLang="en-US" sz="1200" dirty="0" err="1"/>
              <a:t>현황분석」에</a:t>
            </a:r>
            <a:r>
              <a:rPr lang="ko-KR" altLang="en-US" sz="1200" dirty="0"/>
              <a:t> 따르면 산업재해 발생 현황은 </a:t>
            </a:r>
            <a:r>
              <a:rPr lang="en-US" altLang="ko-KR" sz="1200" dirty="0"/>
              <a:t>1988</a:t>
            </a:r>
            <a:r>
              <a:rPr lang="ko-KR" altLang="en-US" sz="1200" dirty="0"/>
              <a:t>년부터 </a:t>
            </a:r>
            <a:r>
              <a:rPr lang="en-US" altLang="ko-KR" sz="1200" dirty="0"/>
              <a:t>2003</a:t>
            </a:r>
            <a:r>
              <a:rPr lang="ko-KR" altLang="en-US" sz="1200" dirty="0"/>
              <a:t>년까지 증가 추세를 보이다가 </a:t>
            </a:r>
            <a:r>
              <a:rPr lang="en-US" altLang="ko-KR" sz="1200" dirty="0"/>
              <a:t>2003</a:t>
            </a:r>
            <a:r>
              <a:rPr lang="ko-KR" altLang="en-US" sz="1200" dirty="0"/>
              <a:t>년부터 </a:t>
            </a:r>
            <a:r>
              <a:rPr lang="en-US" altLang="ko-KR" sz="1200" dirty="0"/>
              <a:t>2017</a:t>
            </a:r>
            <a:r>
              <a:rPr lang="ko-KR" altLang="en-US" sz="1200" dirty="0"/>
              <a:t>년까지 꾸준히 감소 추세를 보였으나 </a:t>
            </a:r>
            <a:r>
              <a:rPr lang="en-US" altLang="ko-KR" sz="1200" dirty="0"/>
              <a:t>2017</a:t>
            </a:r>
            <a:r>
              <a:rPr lang="ko-KR" altLang="en-US" sz="1200" dirty="0"/>
              <a:t>년 이후 다시 증가 추세를 보인다</a:t>
            </a:r>
            <a:r>
              <a:rPr lang="en-US" altLang="ko-KR" sz="1200" dirty="0"/>
              <a:t>(e-</a:t>
            </a:r>
            <a:r>
              <a:rPr lang="ko-KR" altLang="en-US" sz="1200" dirty="0"/>
              <a:t>나라지표</a:t>
            </a:r>
            <a:r>
              <a:rPr lang="en-US" altLang="ko-KR" sz="1200" dirty="0"/>
              <a:t> n.d.).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전체 산업군에서 요양재해자 수는 매년 증가하는 추세를 보이고 있으며 제조업과 건설업 모두 증가 추세를 보이고 있다</a:t>
            </a:r>
            <a:r>
              <a:rPr lang="en-US" altLang="ko-KR" sz="1200" dirty="0"/>
              <a:t>. </a:t>
            </a:r>
            <a:r>
              <a:rPr lang="ko-KR" altLang="en-US" sz="1200" dirty="0"/>
              <a:t>이 가운데 </a:t>
            </a:r>
            <a:r>
              <a:rPr lang="en-US" altLang="ko-KR" sz="1200" dirty="0"/>
              <a:t>5</a:t>
            </a:r>
            <a:r>
              <a:rPr lang="ko-KR" altLang="en-US" sz="1200" dirty="0"/>
              <a:t>년 평균 요양재해자 수는 제조업 </a:t>
            </a:r>
            <a:r>
              <a:rPr lang="en-US" altLang="ko-KR" sz="1200" dirty="0"/>
              <a:t>29,751</a:t>
            </a:r>
            <a:r>
              <a:rPr lang="ko-KR" altLang="en-US" sz="1200" dirty="0"/>
              <a:t>명</a:t>
            </a:r>
            <a:r>
              <a:rPr lang="en-US" altLang="ko-KR" sz="1200" dirty="0"/>
              <a:t>(25.96%), </a:t>
            </a:r>
            <a:r>
              <a:rPr lang="ko-KR" altLang="en-US" sz="1200" dirty="0"/>
              <a:t>건설업 </a:t>
            </a:r>
            <a:r>
              <a:rPr lang="en-US" altLang="ko-KR" sz="1200" dirty="0"/>
              <a:t>28,577</a:t>
            </a:r>
            <a:r>
              <a:rPr lang="ko-KR" altLang="en-US" sz="1200" dirty="0"/>
              <a:t>명</a:t>
            </a:r>
            <a:r>
              <a:rPr lang="en-US" altLang="ko-KR" sz="1200" dirty="0"/>
              <a:t>(24.94%)</a:t>
            </a:r>
            <a:r>
              <a:rPr lang="ko-KR" altLang="en-US" sz="1200" dirty="0"/>
              <a:t>으로 전체 요양재해자 수</a:t>
            </a:r>
            <a:r>
              <a:rPr lang="en-US" altLang="ko-KR" sz="1200" dirty="0"/>
              <a:t>(114,597</a:t>
            </a:r>
            <a:r>
              <a:rPr lang="ko-KR" altLang="en-US" sz="1200" dirty="0"/>
              <a:t>명</a:t>
            </a:r>
            <a:r>
              <a:rPr lang="en-US" altLang="ko-KR" sz="1200" dirty="0"/>
              <a:t>)</a:t>
            </a:r>
            <a:r>
              <a:rPr lang="ko-KR" altLang="en-US" sz="1200" dirty="0"/>
              <a:t>의 약 절반 가량을 차지하고 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r>
              <a:rPr lang="en-US" altLang="ko-KR" sz="1200" dirty="0"/>
              <a:t>(KOSIS n.d.)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83599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AB3B72D-280E-503F-22B2-69380C6CAD8C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CE7E0C-1881-86C2-54F6-4427F30C51A6}"/>
              </a:ext>
            </a:extLst>
          </p:cNvPr>
          <p:cNvSpPr txBox="1"/>
          <p:nvPr/>
        </p:nvSpPr>
        <p:spPr>
          <a:xfrm>
            <a:off x="2314975" y="5269029"/>
            <a:ext cx="324979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900" dirty="0"/>
              <a:t>*</a:t>
            </a:r>
            <a:r>
              <a:rPr lang="ko-KR" altLang="en-US" sz="900" dirty="0"/>
              <a:t>요양재해율 </a:t>
            </a:r>
            <a:r>
              <a:rPr lang="en-US" altLang="ko-KR" sz="900" dirty="0"/>
              <a:t>= </a:t>
            </a:r>
            <a:r>
              <a:rPr lang="ko-KR" altLang="en-US" sz="900" dirty="0"/>
              <a:t>요양재해자 수 </a:t>
            </a:r>
            <a:r>
              <a:rPr lang="en-US" altLang="ko-KR" sz="900" dirty="0"/>
              <a:t>/ </a:t>
            </a:r>
            <a:r>
              <a:rPr lang="ko-KR" altLang="en-US" sz="900" dirty="0"/>
              <a:t>근로자 수 </a:t>
            </a:r>
            <a:r>
              <a:rPr lang="en-US" altLang="ko-KR" sz="900" dirty="0"/>
              <a:t>* 100</a:t>
            </a:r>
            <a:endParaRPr lang="en-US" altLang="ko-KR" sz="1200" dirty="0"/>
          </a:p>
        </p:txBody>
      </p:sp>
      <p:graphicFrame>
        <p:nvGraphicFramePr>
          <p:cNvPr id="9" name="차트 8">
            <a:extLst>
              <a:ext uri="{FF2B5EF4-FFF2-40B4-BE49-F238E27FC236}">
                <a16:creationId xmlns:a16="http://schemas.microsoft.com/office/drawing/2014/main" id="{64D6CB28-1A16-4696-9267-1F5CDFD309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4714042"/>
              </p:ext>
            </p:extLst>
          </p:nvPr>
        </p:nvGraphicFramePr>
        <p:xfrm>
          <a:off x="5944367" y="1477229"/>
          <a:ext cx="6012501" cy="21455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차트 15">
            <a:extLst>
              <a:ext uri="{FF2B5EF4-FFF2-40B4-BE49-F238E27FC236}">
                <a16:creationId xmlns:a16="http://schemas.microsoft.com/office/drawing/2014/main" id="{E85B0766-0008-5232-9BA4-CBC7C616DE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8482613"/>
              </p:ext>
            </p:extLst>
          </p:nvPr>
        </p:nvGraphicFramePr>
        <p:xfrm>
          <a:off x="5944367" y="4020047"/>
          <a:ext cx="6012501" cy="2206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7" name="그룹 16">
            <a:extLst>
              <a:ext uri="{FF2B5EF4-FFF2-40B4-BE49-F238E27FC236}">
                <a16:creationId xmlns:a16="http://schemas.microsoft.com/office/drawing/2014/main" id="{DD6BD960-D60B-36AF-2E86-42E1DB2BDE91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C6CEA03E-7D99-E7D0-BDF7-BC6EA5D472F2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548AFD58-C3CC-D866-5611-88FDFCD0D14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8EA595B7-0E16-8FBB-A19C-477F8B6B4B1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1611292-84D7-81FB-82EC-DC0D94E32B44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심각성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4D6884B-C4D7-0E8F-FF81-60E299F2DB7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528A8B6-4833-AE82-36C1-E24087C648DE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1-3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D156EA3-204F-3BB9-4609-89E483360539}"/>
              </a:ext>
            </a:extLst>
          </p:cNvPr>
          <p:cNvCxnSpPr>
            <a:cxnSpLocks/>
          </p:cNvCxnSpPr>
          <p:nvPr/>
        </p:nvCxnSpPr>
        <p:spPr>
          <a:xfrm>
            <a:off x="5738954" y="1477229"/>
            <a:ext cx="0" cy="46274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92BD78B-83BA-4150-33DA-67F3D9EE028C}"/>
              </a:ext>
            </a:extLst>
          </p:cNvPr>
          <p:cNvCxnSpPr>
            <a:cxnSpLocks/>
          </p:cNvCxnSpPr>
          <p:nvPr/>
        </p:nvCxnSpPr>
        <p:spPr>
          <a:xfrm>
            <a:off x="5944367" y="3830348"/>
            <a:ext cx="59254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722ECC8-A0F2-EE0F-1ECD-85B2219EA949}"/>
              </a:ext>
            </a:extLst>
          </p:cNvPr>
          <p:cNvSpPr txBox="1"/>
          <p:nvPr/>
        </p:nvSpPr>
        <p:spPr>
          <a:xfrm>
            <a:off x="309923" y="1405135"/>
            <a:ext cx="5254847" cy="3657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건설업의 근로자 수는 </a:t>
            </a:r>
            <a:r>
              <a:rPr lang="en-US" altLang="ko-KR" sz="1200" dirty="0"/>
              <a:t>2018</a:t>
            </a:r>
            <a:r>
              <a:rPr lang="ko-KR" altLang="en-US" sz="1200" dirty="0"/>
              <a:t>년 이후로 감소하는 추세를 보이고 있다</a:t>
            </a:r>
            <a:r>
              <a:rPr lang="en-US" altLang="ko-KR" sz="1200" dirty="0"/>
              <a:t>. </a:t>
            </a:r>
            <a:r>
              <a:rPr lang="ko-KR" altLang="en-US" sz="1200" dirty="0"/>
              <a:t>반면에 요양재해율을 전반적인 증가 추세를 보이는 것으로 보아 현장에서 아직도 많은 사고가 발생하는 것을 예상할 수 있다</a:t>
            </a:r>
            <a:r>
              <a:rPr lang="en-US" altLang="ko-KR" sz="1200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(* </a:t>
            </a:r>
            <a:r>
              <a:rPr lang="ko-KR" altLang="en-US" sz="1200" dirty="0"/>
              <a:t>요양재해율의 경우</a:t>
            </a:r>
            <a:r>
              <a:rPr lang="en-US" altLang="ko-KR" sz="1200" dirty="0"/>
              <a:t>, 5</a:t>
            </a:r>
            <a:r>
              <a:rPr lang="ko-KR" altLang="en-US" sz="1200" dirty="0"/>
              <a:t>년 평균 </a:t>
            </a:r>
            <a:r>
              <a:rPr lang="en-US" altLang="ko-KR" sz="1200" dirty="0"/>
              <a:t>0.59%</a:t>
            </a:r>
            <a:r>
              <a:rPr lang="ko-KR" altLang="en-US" sz="1200" dirty="0"/>
              <a:t>에 비해 제조업 </a:t>
            </a:r>
            <a:r>
              <a:rPr lang="en-US" altLang="ko-KR" sz="1200" dirty="0"/>
              <a:t>0.74%,</a:t>
            </a:r>
            <a:r>
              <a:rPr lang="ko-KR" altLang="en-US" sz="1200" dirty="0"/>
              <a:t> 건설업</a:t>
            </a:r>
            <a:r>
              <a:rPr lang="en-US" altLang="ko-KR" sz="1200" dirty="0"/>
              <a:t> 1.14%</a:t>
            </a:r>
            <a:r>
              <a:rPr lang="ko-KR" altLang="en-US" sz="1200" dirty="0"/>
              <a:t>로 약</a:t>
            </a:r>
            <a:r>
              <a:rPr lang="en-US" altLang="ko-KR" sz="1200" dirty="0"/>
              <a:t> 1.5~2</a:t>
            </a:r>
            <a:r>
              <a:rPr lang="ko-KR" altLang="en-US" sz="1200" dirty="0"/>
              <a:t>배로 높은 수치를 보인다</a:t>
            </a:r>
            <a:r>
              <a:rPr lang="en-US" altLang="ko-KR" sz="1200" dirty="0"/>
              <a:t>. (KOSIS n.d.))</a:t>
            </a:r>
          </a:p>
          <a:p>
            <a:pPr>
              <a:lnSpc>
                <a:spcPct val="150000"/>
              </a:lnSpc>
            </a:pP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근로자의 안전을 보장하기 위하여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중대재해처벌법이 시행되었지만 안전보건 관리공단의 「통계로</a:t>
            </a:r>
            <a:r>
              <a:rPr lang="en-US" altLang="ko-KR" sz="1200" dirty="0"/>
              <a:t>_</a:t>
            </a:r>
            <a:r>
              <a:rPr lang="ko-KR" altLang="en-US" sz="1200" dirty="0"/>
              <a:t>보는</a:t>
            </a:r>
            <a:r>
              <a:rPr lang="en-US" altLang="ko-KR" sz="1200" dirty="0"/>
              <a:t>_2022</a:t>
            </a:r>
            <a:r>
              <a:rPr lang="ko-KR" altLang="en-US" sz="1200" dirty="0"/>
              <a:t>년</a:t>
            </a:r>
            <a:r>
              <a:rPr lang="en-US" altLang="ko-KR" sz="1200" dirty="0"/>
              <a:t>_</a:t>
            </a:r>
            <a:r>
              <a:rPr lang="ko-KR" altLang="en-US" sz="1200" dirty="0" err="1"/>
              <a:t>산업재해」에</a:t>
            </a:r>
            <a:r>
              <a:rPr lang="ko-KR" altLang="en-US" sz="1200" dirty="0"/>
              <a:t> 따르면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전체 업종에서 발생한 사고사망자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</a:t>
            </a:r>
            <a:r>
              <a:rPr lang="en-US" altLang="ko-KR" sz="1200" dirty="0"/>
              <a:t> </a:t>
            </a:r>
            <a:r>
              <a:rPr lang="ko-KR" altLang="en-US" sz="1200" dirty="0"/>
              <a:t>약 절반 가량인 </a:t>
            </a:r>
            <a:r>
              <a:rPr lang="en-US" altLang="ko-KR" sz="1200" dirty="0"/>
              <a:t>402</a:t>
            </a:r>
            <a:r>
              <a:rPr lang="ko-KR" altLang="en-US" sz="1200" dirty="0"/>
              <a:t>명이 건설업에서 발생하였고 두 번째로 높은 </a:t>
            </a:r>
            <a:r>
              <a:rPr lang="en-US" altLang="ko-KR" sz="1200" dirty="0"/>
              <a:t>184</a:t>
            </a:r>
            <a:r>
              <a:rPr lang="ko-KR" altLang="en-US" sz="1200" dirty="0"/>
              <a:t>명이 제조업에서 발생하였다</a:t>
            </a:r>
            <a:r>
              <a:rPr lang="en-US" altLang="ko-KR" sz="1200" dirty="0"/>
              <a:t>.</a:t>
            </a:r>
            <a:r>
              <a:rPr lang="ko-KR" altLang="en-US" sz="1200" dirty="0"/>
              <a:t> 중대재해처벌법의 기준인 </a:t>
            </a:r>
            <a:r>
              <a:rPr lang="en-US" altLang="ko-KR" sz="1200" dirty="0"/>
              <a:t>50</a:t>
            </a:r>
            <a:r>
              <a:rPr lang="ko-KR" altLang="en-US" sz="1200" dirty="0"/>
              <a:t>인 이상 사업장에서 사고사망자는 총</a:t>
            </a:r>
            <a:r>
              <a:rPr lang="en-US" altLang="ko-KR" sz="1200" dirty="0"/>
              <a:t> 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167</a:t>
            </a:r>
            <a:r>
              <a:rPr lang="ko-KR" altLang="en-US" sz="1200" dirty="0"/>
              <a:t>명</a:t>
            </a:r>
            <a:r>
              <a:rPr lang="en-US" altLang="ko-KR" sz="1200" dirty="0"/>
              <a:t>(19.11%)</a:t>
            </a:r>
            <a:r>
              <a:rPr lang="ko-KR" altLang="en-US" sz="1200" dirty="0"/>
              <a:t>이 발생한 반면 해당하지 않는 </a:t>
            </a:r>
            <a:r>
              <a:rPr lang="en-US" altLang="ko-KR" sz="1200" dirty="0"/>
              <a:t>50</a:t>
            </a:r>
            <a:r>
              <a:rPr lang="ko-KR" altLang="en-US" sz="1200" dirty="0"/>
              <a:t>인 미만 사업장에서 총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707</a:t>
            </a:r>
            <a:r>
              <a:rPr lang="ko-KR" altLang="en-US" sz="1200" dirty="0"/>
              <a:t>명</a:t>
            </a:r>
            <a:r>
              <a:rPr lang="en-US" altLang="ko-KR" sz="1200" dirty="0"/>
              <a:t>(80.89%)</a:t>
            </a:r>
            <a:r>
              <a:rPr lang="ko-KR" altLang="en-US" sz="1200" dirty="0"/>
              <a:t>이 발생하였다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451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AB3B72D-280E-503F-22B2-69380C6CAD8C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4BF84C5F-D9B2-E95D-08DE-155758B862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165011"/>
              </p:ext>
            </p:extLst>
          </p:nvPr>
        </p:nvGraphicFramePr>
        <p:xfrm>
          <a:off x="1915887" y="3039606"/>
          <a:ext cx="3786500" cy="32724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81058BC6-B993-CEF7-504D-F696E21623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2294954"/>
              </p:ext>
            </p:extLst>
          </p:nvPr>
        </p:nvGraphicFramePr>
        <p:xfrm>
          <a:off x="6697937" y="3039606"/>
          <a:ext cx="3962970" cy="33828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89A0085-A9B1-F41C-86AC-4508B0E2D063}"/>
              </a:ext>
            </a:extLst>
          </p:cNvPr>
          <p:cNvSpPr txBox="1"/>
          <p:nvPr/>
        </p:nvSpPr>
        <p:spPr>
          <a:xfrm>
            <a:off x="3139485" y="4740479"/>
            <a:ext cx="12469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총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874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명</a:t>
            </a:r>
            <a:endParaRPr lang="en-US" altLang="ko-KR" sz="1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B30087-F960-03B9-8FF7-40CCFC02461F}"/>
              </a:ext>
            </a:extLst>
          </p:cNvPr>
          <p:cNvSpPr txBox="1"/>
          <p:nvPr/>
        </p:nvSpPr>
        <p:spPr>
          <a:xfrm>
            <a:off x="7878618" y="4740478"/>
            <a:ext cx="16016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총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874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명</a:t>
            </a:r>
            <a:endParaRPr lang="en-US" altLang="ko-KR" sz="1400" b="1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23CA6BF-7865-903A-DC0A-01A382D3176A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1AC7E32-A334-7546-7EE3-0884FFAD181F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145BA41-A5E1-97B1-AA68-2A16E7DCC6B6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0A4B389-5CF5-D2EA-F757-856D0D9E9113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2799A40-F0AC-3ABD-613D-4AA5B11ED735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배경 및 목적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587E99C-8CE6-CF56-7642-2CE80DF968C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4569021-754C-CE33-F801-2CD1B925C924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5EE3695-80A6-C021-D844-C75063D747F4}"/>
              </a:ext>
            </a:extLst>
          </p:cNvPr>
          <p:cNvSpPr txBox="1"/>
          <p:nvPr/>
        </p:nvSpPr>
        <p:spPr>
          <a:xfrm>
            <a:off x="309923" y="2313606"/>
            <a:ext cx="11427312" cy="88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재해가 발생한 공사현장 데이터와 날씨 데이터를 활용하여 사고 발생 위험이 높은 유형 예측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단 한 번의 사고로 큰 인명피해를 동반하는 건설업에 다양한 변수를 고려하여 예측한 산재 지수를 제공하여 근로자들이 안전한 근무지를 선택할 수 있도록 하고 기업은 </a:t>
            </a:r>
            <a:r>
              <a:rPr lang="en-US" altLang="ko-KR" sz="1200" dirty="0"/>
              <a:t>, </a:t>
            </a:r>
            <a:r>
              <a:rPr lang="ko-KR" altLang="en-US" sz="1200" dirty="0"/>
              <a:t>구인을 위해 자발적인 안전관리를 진행하도록 유도하며 산업재해로 발생하는 사회적 비용을 감소시키고자 본 연구를 진행하였다</a:t>
            </a:r>
            <a:r>
              <a:rPr lang="en-US" altLang="ko-KR" sz="12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09AF65-F83E-7421-2DEE-7AE9FF34DE74}"/>
              </a:ext>
            </a:extLst>
          </p:cNvPr>
          <p:cNvSpPr txBox="1"/>
          <p:nvPr/>
        </p:nvSpPr>
        <p:spPr>
          <a:xfrm>
            <a:off x="309923" y="1405135"/>
            <a:ext cx="11427312" cy="88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근로자의 안전을 보장하기 위하여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중대재해처벌법이 시행되었지만 안전보건 관리공단의 「통계로</a:t>
            </a:r>
            <a:r>
              <a:rPr lang="en-US" altLang="ko-KR" sz="1200" dirty="0"/>
              <a:t>_</a:t>
            </a:r>
            <a:r>
              <a:rPr lang="ko-KR" altLang="en-US" sz="1200" dirty="0"/>
              <a:t>보는</a:t>
            </a:r>
            <a:r>
              <a:rPr lang="en-US" altLang="ko-KR" sz="1200" dirty="0"/>
              <a:t>_2022</a:t>
            </a:r>
            <a:r>
              <a:rPr lang="ko-KR" altLang="en-US" sz="1200" dirty="0"/>
              <a:t>년</a:t>
            </a:r>
            <a:r>
              <a:rPr lang="en-US" altLang="ko-KR" sz="1200" dirty="0"/>
              <a:t>_</a:t>
            </a:r>
            <a:r>
              <a:rPr lang="ko-KR" altLang="en-US" sz="1200" dirty="0" err="1"/>
              <a:t>산업재해」에</a:t>
            </a:r>
            <a:r>
              <a:rPr lang="ko-KR" altLang="en-US" sz="1200" dirty="0"/>
              <a:t> 따르면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전체 업종에서 발생한 사고사망자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</a:t>
            </a:r>
            <a:r>
              <a:rPr lang="en-US" altLang="ko-KR" sz="1200" dirty="0"/>
              <a:t> </a:t>
            </a:r>
            <a:r>
              <a:rPr lang="ko-KR" altLang="en-US" sz="1200" dirty="0"/>
              <a:t>약 절반 가량인 </a:t>
            </a:r>
            <a:r>
              <a:rPr lang="en-US" altLang="ko-KR" sz="1200" dirty="0"/>
              <a:t>402</a:t>
            </a:r>
            <a:r>
              <a:rPr lang="ko-KR" altLang="en-US" sz="1200" dirty="0"/>
              <a:t>명이 건설업에서 발생하였고 두 번째로 높은 </a:t>
            </a:r>
            <a:r>
              <a:rPr lang="en-US" altLang="ko-KR" sz="1200" dirty="0"/>
              <a:t>184</a:t>
            </a:r>
            <a:r>
              <a:rPr lang="ko-KR" altLang="en-US" sz="1200" dirty="0"/>
              <a:t>명이 제조업에서 발생하였다</a:t>
            </a:r>
            <a:r>
              <a:rPr lang="en-US" altLang="ko-KR" sz="1200" dirty="0"/>
              <a:t>.</a:t>
            </a:r>
            <a:r>
              <a:rPr lang="ko-KR" altLang="en-US" sz="1200" dirty="0"/>
              <a:t> 중대재해처벌법의 기준인 </a:t>
            </a:r>
            <a:r>
              <a:rPr lang="en-US" altLang="ko-KR" sz="1200" dirty="0"/>
              <a:t>50</a:t>
            </a:r>
            <a:r>
              <a:rPr lang="ko-KR" altLang="en-US" sz="1200" dirty="0"/>
              <a:t>인 이상 사업장에서 사고사망자는 총</a:t>
            </a:r>
            <a:r>
              <a:rPr lang="en-US" altLang="ko-KR" sz="1200" dirty="0"/>
              <a:t> 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167</a:t>
            </a:r>
            <a:r>
              <a:rPr lang="ko-KR" altLang="en-US" sz="1200" dirty="0"/>
              <a:t>명</a:t>
            </a:r>
            <a:r>
              <a:rPr lang="en-US" altLang="ko-KR" sz="1200" dirty="0"/>
              <a:t>(19.11%)</a:t>
            </a:r>
            <a:r>
              <a:rPr lang="ko-KR" altLang="en-US" sz="1200" dirty="0"/>
              <a:t>이 발생한 반면 해당하지 않는 </a:t>
            </a:r>
            <a:r>
              <a:rPr lang="en-US" altLang="ko-KR" sz="1200" dirty="0"/>
              <a:t>50</a:t>
            </a:r>
            <a:r>
              <a:rPr lang="ko-KR" altLang="en-US" sz="1200" dirty="0"/>
              <a:t>인 미만 사업장에서 총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707</a:t>
            </a:r>
            <a:r>
              <a:rPr lang="ko-KR" altLang="en-US" sz="1200" dirty="0"/>
              <a:t>명</a:t>
            </a:r>
            <a:r>
              <a:rPr lang="en-US" altLang="ko-KR" sz="1200" dirty="0"/>
              <a:t>(80.89%)</a:t>
            </a:r>
            <a:r>
              <a:rPr lang="ko-KR" altLang="en-US" sz="1200" dirty="0"/>
              <a:t>이 발생하였다</a:t>
            </a:r>
            <a:r>
              <a:rPr lang="en-US" altLang="ko-KR" sz="1200" dirty="0"/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44A5C0-2C58-D593-38C7-B9FF63B25DE5}"/>
              </a:ext>
            </a:extLst>
          </p:cNvPr>
          <p:cNvSpPr txBox="1"/>
          <p:nvPr/>
        </p:nvSpPr>
        <p:spPr>
          <a:xfrm>
            <a:off x="1216731" y="6105271"/>
            <a:ext cx="97585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/>
              <a:t>재해가 발생한 공사현장 데이터와 날씨 데이터를 활용하여 사고 발생 위험이 높은 유형 예측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4200671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0D99D5-CB5D-F8A1-7311-636132BE89B4}"/>
              </a:ext>
            </a:extLst>
          </p:cNvPr>
          <p:cNvSpPr txBox="1"/>
          <p:nvPr/>
        </p:nvSpPr>
        <p:spPr>
          <a:xfrm>
            <a:off x="186080" y="202712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분석 순서도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60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분석 순서도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8E5F77-7069-9162-CB30-BB7432B2F1C6}"/>
              </a:ext>
            </a:extLst>
          </p:cNvPr>
          <p:cNvSpPr/>
          <p:nvPr/>
        </p:nvSpPr>
        <p:spPr>
          <a:xfrm>
            <a:off x="922287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1BE754F-A837-86BD-B8DD-5D6F58B49BC3}"/>
              </a:ext>
            </a:extLst>
          </p:cNvPr>
          <p:cNvSpPr/>
          <p:nvPr/>
        </p:nvSpPr>
        <p:spPr>
          <a:xfrm>
            <a:off x="922287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2A04E1-5480-6B57-FB96-652337D150D7}"/>
              </a:ext>
            </a:extLst>
          </p:cNvPr>
          <p:cNvSpPr/>
          <p:nvPr/>
        </p:nvSpPr>
        <p:spPr>
          <a:xfrm>
            <a:off x="9197962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C155808-F1D7-5889-E1B3-30E6BA745C1F}"/>
              </a:ext>
            </a:extLst>
          </p:cNvPr>
          <p:cNvSpPr/>
          <p:nvPr/>
        </p:nvSpPr>
        <p:spPr>
          <a:xfrm>
            <a:off x="3680845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757B085-EEE6-1FC9-160A-B51EDE8443DD}"/>
              </a:ext>
            </a:extLst>
          </p:cNvPr>
          <p:cNvSpPr/>
          <p:nvPr/>
        </p:nvSpPr>
        <p:spPr>
          <a:xfrm>
            <a:off x="6439403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896E09-8B8A-4DE0-1AAD-CCF68C3EB707}"/>
              </a:ext>
            </a:extLst>
          </p:cNvPr>
          <p:cNvSpPr txBox="1"/>
          <p:nvPr/>
        </p:nvSpPr>
        <p:spPr>
          <a:xfrm>
            <a:off x="3127365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9F06CC-DC27-8371-6950-9270E13CEB29}"/>
              </a:ext>
            </a:extLst>
          </p:cNvPr>
          <p:cNvSpPr txBox="1"/>
          <p:nvPr/>
        </p:nvSpPr>
        <p:spPr>
          <a:xfrm>
            <a:off x="5901569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C9DEA9-15E7-8F50-B6A3-90461BF41AD3}"/>
              </a:ext>
            </a:extLst>
          </p:cNvPr>
          <p:cNvSpPr txBox="1"/>
          <p:nvPr/>
        </p:nvSpPr>
        <p:spPr>
          <a:xfrm>
            <a:off x="8628829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807D44-C9C3-6181-7B11-7BE321C61A70}"/>
              </a:ext>
            </a:extLst>
          </p:cNvPr>
          <p:cNvSpPr txBox="1"/>
          <p:nvPr/>
        </p:nvSpPr>
        <p:spPr>
          <a:xfrm>
            <a:off x="1442393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FF2C7E2-65BF-E026-1B31-53F1C99C9972}"/>
              </a:ext>
            </a:extLst>
          </p:cNvPr>
          <p:cNvSpPr/>
          <p:nvPr/>
        </p:nvSpPr>
        <p:spPr>
          <a:xfrm>
            <a:off x="3680844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177C19-2A1A-B42B-7E79-29D13ED6CBD1}"/>
              </a:ext>
            </a:extLst>
          </p:cNvPr>
          <p:cNvSpPr txBox="1"/>
          <p:nvPr/>
        </p:nvSpPr>
        <p:spPr>
          <a:xfrm>
            <a:off x="4224194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47EC56-0E68-3BDF-1C37-B470E1554689}"/>
              </a:ext>
            </a:extLst>
          </p:cNvPr>
          <p:cNvSpPr/>
          <p:nvPr/>
        </p:nvSpPr>
        <p:spPr>
          <a:xfrm>
            <a:off x="6439401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019932-0849-08F7-7E3A-D943E9932BDD}"/>
              </a:ext>
            </a:extLst>
          </p:cNvPr>
          <p:cNvSpPr txBox="1"/>
          <p:nvPr/>
        </p:nvSpPr>
        <p:spPr>
          <a:xfrm>
            <a:off x="6983552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B83D832-E74F-8B15-6F70-44D9B7B0B58B}"/>
              </a:ext>
            </a:extLst>
          </p:cNvPr>
          <p:cNvSpPr/>
          <p:nvPr/>
        </p:nvSpPr>
        <p:spPr>
          <a:xfrm>
            <a:off x="9197958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F3A709-BCEE-5FC5-519C-B1850E001B2D}"/>
              </a:ext>
            </a:extLst>
          </p:cNvPr>
          <p:cNvSpPr txBox="1"/>
          <p:nvPr/>
        </p:nvSpPr>
        <p:spPr>
          <a:xfrm>
            <a:off x="9733881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AA9972-4CD2-4AAA-2240-48600BA7B26D}"/>
              </a:ext>
            </a:extLst>
          </p:cNvPr>
          <p:cNvSpPr txBox="1"/>
          <p:nvPr/>
        </p:nvSpPr>
        <p:spPr>
          <a:xfrm>
            <a:off x="1092012" y="4301078"/>
            <a:ext cx="1682895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크롤링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API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등의 경로를 통한 데이터 수집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04FDFC-7E41-09C2-FB35-DC78845CDB9F}"/>
              </a:ext>
            </a:extLst>
          </p:cNvPr>
          <p:cNvSpPr txBox="1"/>
          <p:nvPr/>
        </p:nvSpPr>
        <p:spPr>
          <a:xfrm>
            <a:off x="3850570" y="3797022"/>
            <a:ext cx="1758627" cy="135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EDA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 통한 수집한 데이터의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 분석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분석 결과를 통한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방법 결정 및 데이터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진행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31B3D8-B632-95E9-9AFA-CECAFDF50455}"/>
              </a:ext>
            </a:extLst>
          </p:cNvPr>
          <p:cNvSpPr txBox="1"/>
          <p:nvPr/>
        </p:nvSpPr>
        <p:spPr>
          <a:xfrm>
            <a:off x="6609129" y="4085054"/>
            <a:ext cx="1682895" cy="84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전처리를 진행한 데이터에 대한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머신러닝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모델 훈련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C39C934-16F8-49CA-BF8D-ACECD22AAB31}"/>
              </a:ext>
            </a:extLst>
          </p:cNvPr>
          <p:cNvSpPr txBox="1"/>
          <p:nvPr/>
        </p:nvSpPr>
        <p:spPr>
          <a:xfrm>
            <a:off x="9377235" y="3938898"/>
            <a:ext cx="1682895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모델 성능 평가 및 최종 결론 도출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824CED39-92AE-9528-197E-8619CA917AC6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92F98727-5466-9A9A-F5C3-997F26ED99D3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285B4BBE-9297-9C1F-AF5F-DE12EFDE38C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C69569F8-0B1C-5E2A-A6B6-002E9910280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D9598E3-090C-898E-4524-C94D4272AD8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분석 순서도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DC91EE9-B831-10D2-804B-59B731917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0868DF3-C845-7236-7D74-0E2A97E9466D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24077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1C97E5-9EAE-F92C-E1FE-F92FCF733387}"/>
              </a:ext>
            </a:extLst>
          </p:cNvPr>
          <p:cNvSpPr txBox="1"/>
          <p:nvPr/>
        </p:nvSpPr>
        <p:spPr>
          <a:xfrm>
            <a:off x="517144" y="356892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이론적 배경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4DAB423-3A5A-BD34-F21E-BB581921A3B7}"/>
              </a:ext>
            </a:extLst>
          </p:cNvPr>
          <p:cNvSpPr/>
          <p:nvPr/>
        </p:nvSpPr>
        <p:spPr>
          <a:xfrm>
            <a:off x="612323" y="4996725"/>
            <a:ext cx="4580163" cy="12490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D7BCF9-9317-9BE6-3688-C562634EE66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0070797-3686-000C-E789-E9B00C6618B0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ECB19B9-ABB0-9876-61F0-33BF3BDB526B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0D982E12-0337-3CEC-1D79-FA1DD990D162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0DC3AA-BC8A-6AAC-A021-72066A6BBFB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문헌 조사 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C2F92AE-CC5F-AACC-8EA0-1FDDCB1B38B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93A87A-FB89-9D4B-94ED-4B0BA9369B7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165099" y="1319188"/>
          <a:ext cx="11861800" cy="4926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5072">
                  <a:extLst>
                    <a:ext uri="{9D8B030D-6E8A-4147-A177-3AD203B41FA5}">
                      <a16:colId xmlns:a16="http://schemas.microsoft.com/office/drawing/2014/main" val="3498565193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4272640482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1140043975"/>
                    </a:ext>
                  </a:extLst>
                </a:gridCol>
              </a:tblGrid>
              <a:tr h="6155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err="1">
                          <a:solidFill>
                            <a:schemeClr val="bg1"/>
                          </a:solidFill>
                        </a:rPr>
                        <a:t>건설재해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 예측 모델 개발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0775739"/>
                  </a:ext>
                </a:extLst>
              </a:tr>
              <a:tr h="1055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논문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건설현장 정형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비정형 데이터를 활용한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기계학습 기반의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예측 모델 개발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조민건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이동환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박주영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박승희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의사결정나무기법을 이용한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사전 예측모델 개발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조예림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김연철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신윤석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0189648"/>
                  </a:ext>
                </a:extLst>
              </a:tr>
              <a:tr h="595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건설공사 안전관리 종합정보망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사고사례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(6,826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국토교통부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/>
                        <a:t>2014</a:t>
                      </a:r>
                      <a:r>
                        <a:rPr lang="ko-KR" altLang="en-US" sz="1300"/>
                        <a:t>년 발생한 건설 현장 재해 사례</a:t>
                      </a:r>
                      <a:r>
                        <a:rPr lang="en-US" altLang="ko-KR" sz="1300"/>
                        <a:t>(13,232</a:t>
                      </a:r>
                      <a:r>
                        <a:rPr lang="ko-KR" altLang="en-US" sz="1300"/>
                        <a:t>건</a:t>
                      </a:r>
                      <a:r>
                        <a:rPr lang="en-US" altLang="ko-KR" sz="130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368012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종속변수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/>
                        <a:t>6</a:t>
                      </a:r>
                      <a:r>
                        <a:rPr lang="ko-KR" altLang="en-US" sz="1300"/>
                        <a:t>가지 재해유형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떨어짐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넘어짐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물체에 맞음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끼임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절단 및 베임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부딪힘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6</a:t>
                      </a:r>
                      <a:r>
                        <a:rPr lang="ko-KR" altLang="en-US" sz="1300" dirty="0"/>
                        <a:t>가지 </a:t>
                      </a:r>
                      <a:r>
                        <a:rPr lang="ko-KR" altLang="en-US" sz="1300" dirty="0" err="1"/>
                        <a:t>재해유형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떨어짐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넘어짐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맞음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끼임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절단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부딪힘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95550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독립변수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날씨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기온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습도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계절</a:t>
                      </a:r>
                      <a:r>
                        <a:rPr lang="en-US" altLang="ko-KR" sz="1300" dirty="0"/>
                        <a:t>), </a:t>
                      </a:r>
                      <a:r>
                        <a:rPr lang="ko-KR" altLang="en-US" sz="1300" dirty="0"/>
                        <a:t>시간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공사특성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 err="1"/>
                        <a:t>공사종류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공종</a:t>
                      </a:r>
                      <a:r>
                        <a:rPr lang="en-US" altLang="ko-KR" sz="1300" baseline="0" dirty="0"/>
                        <a:t>,</a:t>
                      </a:r>
                      <a:r>
                        <a:rPr lang="ko-KR" altLang="en-US" sz="1300" baseline="0" dirty="0"/>
                        <a:t>시설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작업장소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프로세스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사고원인</a:t>
                      </a:r>
                      <a:r>
                        <a:rPr lang="en-US" altLang="ko-KR" sz="1300" baseline="0" dirty="0"/>
                        <a:t>) 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계절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요일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시간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지역</a:t>
                      </a:r>
                      <a:r>
                        <a:rPr lang="en-US" altLang="ko-KR" sz="1300" baseline="0" dirty="0"/>
                        <a:t>,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작업자특성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/>
                        <a:t>성별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나이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근무기간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국적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고용형태</a:t>
                      </a:r>
                      <a:r>
                        <a:rPr lang="en-US" altLang="ko-KR" sz="1300" baseline="0" dirty="0"/>
                        <a:t>,</a:t>
                      </a:r>
                      <a:r>
                        <a:rPr lang="ko-KR" altLang="en-US" sz="1300" baseline="0" dirty="0"/>
                        <a:t>직무</a:t>
                      </a:r>
                      <a:r>
                        <a:rPr lang="en-US" altLang="ko-KR" sz="1300" baseline="0" dirty="0"/>
                        <a:t>)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공사특성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 err="1"/>
                        <a:t>공사종류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규모</a:t>
                      </a:r>
                      <a:r>
                        <a:rPr lang="en-US" altLang="ko-KR" sz="1300" baseline="0" dirty="0"/>
                        <a:t>. </a:t>
                      </a:r>
                      <a:r>
                        <a:rPr lang="ko-KR" altLang="en-US" sz="1300" baseline="0" dirty="0" err="1"/>
                        <a:t>공정률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근로자수</a:t>
                      </a:r>
                      <a:r>
                        <a:rPr lang="en-US" altLang="ko-KR" sz="1300" baseline="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117988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결론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(Accuracy)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aseline="0" dirty="0"/>
                        <a:t>79.98 %(</a:t>
                      </a:r>
                      <a:r>
                        <a:rPr lang="ko-KR" altLang="en-US" sz="1300" baseline="0" dirty="0"/>
                        <a:t>정형 독립변수</a:t>
                      </a:r>
                      <a:r>
                        <a:rPr lang="en-US" altLang="ko-KR" sz="1300" baseline="0" dirty="0"/>
                        <a:t>, DF)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aseline="0" dirty="0"/>
                        <a:t>          95.41 %(</a:t>
                      </a:r>
                      <a:r>
                        <a:rPr lang="ko-KR" altLang="en-US" sz="1300" baseline="0" dirty="0"/>
                        <a:t>비정형 독립변수 </a:t>
                      </a:r>
                      <a:r>
                        <a:rPr lang="en-US" altLang="ko-KR" sz="1300" baseline="0" dirty="0"/>
                        <a:t>‘</a:t>
                      </a:r>
                      <a:r>
                        <a:rPr lang="ko-KR" altLang="en-US" sz="1300" baseline="0" dirty="0"/>
                        <a:t>사고원인</a:t>
                      </a:r>
                      <a:r>
                        <a:rPr lang="en-US" altLang="ko-KR" sz="1300" baseline="0" dirty="0"/>
                        <a:t>’ </a:t>
                      </a:r>
                      <a:r>
                        <a:rPr lang="ko-KR" altLang="en-US" sz="1300" baseline="0" dirty="0"/>
                        <a:t>추가</a:t>
                      </a:r>
                      <a:r>
                        <a:rPr lang="en-US" altLang="ko-KR" sz="1300" baseline="0" dirty="0"/>
                        <a:t>,DF) </a:t>
                      </a:r>
                      <a:endParaRPr lang="ko-KR" altLang="en-US" sz="1300" dirty="0"/>
                    </a:p>
                    <a:p>
                      <a:pPr algn="ctr" latinLnBrk="1"/>
                      <a:r>
                        <a:rPr lang="ko-KR" altLang="en-US" sz="1300" dirty="0"/>
                        <a:t>사용분류모델</a:t>
                      </a:r>
                      <a:r>
                        <a:rPr lang="en-US" altLang="ko-KR" sz="1300" dirty="0"/>
                        <a:t>(Logit,</a:t>
                      </a:r>
                      <a:r>
                        <a:rPr lang="en-US" altLang="ko-KR" sz="1300" baseline="0" dirty="0"/>
                        <a:t> SVM, NB, ANN, DF)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aseline="0" dirty="0"/>
                        <a:t>80%(</a:t>
                      </a:r>
                      <a:r>
                        <a:rPr lang="ko-KR" altLang="en-US" sz="1300" baseline="0" dirty="0"/>
                        <a:t>의사결정모델</a:t>
                      </a:r>
                      <a:r>
                        <a:rPr lang="en-US" altLang="ko-KR" sz="1300" baseline="0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1300" baseline="0" dirty="0"/>
                        <a:t>63%(</a:t>
                      </a:r>
                      <a:r>
                        <a:rPr lang="ko-KR" altLang="en-US" sz="1300" baseline="0" dirty="0" err="1"/>
                        <a:t>판별분석</a:t>
                      </a:r>
                      <a:r>
                        <a:rPr lang="en-US" altLang="ko-KR" sz="1300" baseline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35416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한계점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데이터 불균형 문제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데이터 표본 부족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과적합</a:t>
                      </a:r>
                      <a:r>
                        <a:rPr lang="ko-KR" altLang="en-US" sz="1300" baseline="0" dirty="0"/>
                        <a:t> 여부 </a:t>
                      </a:r>
                      <a:r>
                        <a:rPr lang="ko-KR" altLang="en-US" sz="1300" baseline="0" dirty="0" err="1"/>
                        <a:t>미제시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 사용 모델</a:t>
                      </a:r>
                      <a:r>
                        <a:rPr lang="ko-KR" altLang="en-US" sz="1300" baseline="0" dirty="0"/>
                        <a:t> 부족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데이터 표본 출처 부정확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과적합</a:t>
                      </a:r>
                      <a:r>
                        <a:rPr lang="ko-KR" altLang="en-US" sz="1300" baseline="0" dirty="0"/>
                        <a:t> 여부 </a:t>
                      </a:r>
                      <a:r>
                        <a:rPr lang="ko-KR" altLang="en-US" sz="1300" baseline="0" dirty="0" err="1"/>
                        <a:t>미제시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43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87532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  <p:extLst>
    <p:ext uri="{6950BFC3-D8DA-4A85-94F7-54DA5524770B}">
      <p188:commentRel xmlns:p188="http://schemas.microsoft.com/office/powerpoint/2018/8/main" xmlns="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1C97E5-9EAE-F92C-E1FE-F92FCF733387}"/>
              </a:ext>
            </a:extLst>
          </p:cNvPr>
          <p:cNvSpPr txBox="1"/>
          <p:nvPr/>
        </p:nvSpPr>
        <p:spPr>
          <a:xfrm>
            <a:off x="517144" y="356892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이론적 배경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4DAB423-3A5A-BD34-F21E-BB581921A3B7}"/>
              </a:ext>
            </a:extLst>
          </p:cNvPr>
          <p:cNvSpPr/>
          <p:nvPr/>
        </p:nvSpPr>
        <p:spPr>
          <a:xfrm>
            <a:off x="612323" y="4996725"/>
            <a:ext cx="4580163" cy="12490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D7BCF9-9317-9BE6-3688-C562634EE66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0070797-3686-000C-E789-E9B00C6618B0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ECB19B9-ABB0-9876-61F0-33BF3BDB526B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0D982E12-0337-3CEC-1D79-FA1DD990D162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0DC3AA-BC8A-6AAC-A021-72066A6BBFB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문헌 조사 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C2F92AE-CC5F-AACC-8EA0-1FDDCB1B38B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93A87A-FB89-9D4B-94ED-4B0BA9369B7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165099" y="1319188"/>
          <a:ext cx="11861800" cy="5124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5072">
                  <a:extLst>
                    <a:ext uri="{9D8B030D-6E8A-4147-A177-3AD203B41FA5}">
                      <a16:colId xmlns:a16="http://schemas.microsoft.com/office/drawing/2014/main" val="3498565193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4272640482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1140043975"/>
                    </a:ext>
                  </a:extLst>
                </a:gridCol>
              </a:tblGrid>
              <a:tr h="6155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위험도 평가 지수</a:t>
                      </a:r>
                      <a:r>
                        <a:rPr lang="ko-KR" altLang="en-US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개발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0775739"/>
                  </a:ext>
                </a:extLst>
              </a:tr>
              <a:tr h="1055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논문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공정기반의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건설현장 안전 위험도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평가지수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및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위험예측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시스템 개발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박환표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한재구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한국건설기술연구원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건축시공현장관리를 위한 가설공사 위험도 지수 모델 제안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조예림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김연철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신윤석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0189648"/>
                  </a:ext>
                </a:extLst>
              </a:tr>
              <a:tr h="595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건설재해사고 통계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한국산업안전보건공단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고용노동백서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고용노동부</a:t>
                      </a:r>
                      <a:r>
                        <a:rPr lang="en-US" altLang="ko-KR" sz="1300" dirty="0"/>
                        <a:t>),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 err="1"/>
                        <a:t>기상연보</a:t>
                      </a:r>
                      <a:r>
                        <a:rPr lang="ko-KR" altLang="en-US" sz="1300" baseline="0" dirty="0"/>
                        <a:t> 및 </a:t>
                      </a:r>
                      <a:r>
                        <a:rPr lang="ko-KR" altLang="en-US" sz="1300" baseline="0" dirty="0" err="1"/>
                        <a:t>기상월보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368012"/>
                  </a:ext>
                </a:extLst>
              </a:tr>
              <a:tr h="7701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안전사고 발생 빈도</a:t>
                      </a:r>
                      <a:r>
                        <a:rPr lang="en-US" altLang="ko-KR" sz="1300" dirty="0"/>
                        <a:t>: </a:t>
                      </a:r>
                      <a:r>
                        <a:rPr lang="ko-KR" altLang="en-US" sz="1300" dirty="0"/>
                        <a:t>발생건수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 err="1"/>
                        <a:t>발생비율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spc="0" baseline="0" dirty="0"/>
                        <a:t>안전사고 발생 강도</a:t>
                      </a:r>
                      <a:r>
                        <a:rPr lang="en-US" altLang="ko-KR" sz="1300" spc="0" baseline="0" dirty="0"/>
                        <a:t>:</a:t>
                      </a:r>
                      <a:r>
                        <a:rPr lang="ko-KR" altLang="en-US" sz="1300" spc="0" baseline="0" dirty="0"/>
                        <a:t>사망자수</a:t>
                      </a:r>
                      <a:r>
                        <a:rPr lang="en-US" altLang="ko-KR" sz="1300" spc="0" baseline="0" dirty="0"/>
                        <a:t>,</a:t>
                      </a:r>
                      <a:r>
                        <a:rPr lang="ko-KR" altLang="en-US" sz="1300" spc="0" baseline="0" dirty="0"/>
                        <a:t>부상자수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사망자</a:t>
                      </a:r>
                      <a:r>
                        <a:rPr lang="en-US" altLang="ko-KR" sz="1300" spc="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</a:t>
                      </a:r>
                      <a:r>
                        <a:rPr lang="ko-KR" altLang="en-US" sz="1300" spc="0" baseline="0" dirty="0"/>
                        <a:t>부상자의 </a:t>
                      </a:r>
                      <a:r>
                        <a:rPr lang="ko-KR" altLang="en-US" sz="1300" spc="0" baseline="0" dirty="0" err="1"/>
                        <a:t>발생비율</a:t>
                      </a:r>
                      <a:endParaRPr lang="en-US" altLang="ko-KR" sz="1300" spc="0" baseline="0" dirty="0"/>
                    </a:p>
                    <a:p>
                      <a:pPr algn="ctr" latinLnBrk="1"/>
                      <a:r>
                        <a:rPr lang="ko-KR" altLang="en-US" sz="1300" spc="0" baseline="0" dirty="0"/>
                        <a:t>위험요인</a:t>
                      </a:r>
                      <a:r>
                        <a:rPr lang="en-US" altLang="ko-KR" sz="1300" spc="0" baseline="0" dirty="0"/>
                        <a:t>: </a:t>
                      </a:r>
                      <a:r>
                        <a:rPr lang="ko-KR" altLang="en-US" sz="1300" spc="0" baseline="0" dirty="0" err="1"/>
                        <a:t>공종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공사종류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공정율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공사규모</a:t>
                      </a:r>
                      <a:r>
                        <a:rPr lang="en-US" altLang="ko-KR" sz="1300" spc="0" baseline="0" dirty="0"/>
                        <a:t>(</a:t>
                      </a:r>
                      <a:r>
                        <a:rPr lang="ko-KR" altLang="en-US" sz="1300" spc="0" baseline="0" dirty="0"/>
                        <a:t>계약금액</a:t>
                      </a:r>
                      <a:r>
                        <a:rPr lang="en-US" altLang="ko-KR" sz="1300" spc="0" baseline="0" dirty="0"/>
                        <a:t>), </a:t>
                      </a:r>
                      <a:r>
                        <a:rPr lang="ko-KR" altLang="en-US" sz="1300" spc="0" baseline="0" dirty="0"/>
                        <a:t>층수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공사기간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안전교육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현장근무일수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날씨</a:t>
                      </a:r>
                      <a:r>
                        <a:rPr lang="en-US" altLang="ko-KR" sz="1300" spc="0" baseline="0" dirty="0"/>
                        <a:t>(</a:t>
                      </a:r>
                      <a:r>
                        <a:rPr lang="ko-KR" altLang="en-US" sz="1300" spc="0" baseline="0" dirty="0"/>
                        <a:t>온도</a:t>
                      </a:r>
                      <a:r>
                        <a:rPr lang="en-US" altLang="ko-KR" sz="1300" spc="0" baseline="0" dirty="0"/>
                        <a:t>), </a:t>
                      </a:r>
                      <a:r>
                        <a:rPr lang="ko-KR" altLang="en-US" sz="1300" spc="0" baseline="0" dirty="0"/>
                        <a:t>요일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기상환경요소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월별 평균기온</a:t>
                      </a:r>
                      <a:r>
                        <a:rPr lang="en-US" altLang="ko-KR" sz="1300" dirty="0"/>
                        <a:t>)</a:t>
                      </a:r>
                    </a:p>
                    <a:p>
                      <a:pPr algn="ctr" latinLnBrk="1"/>
                      <a:r>
                        <a:rPr lang="ko-KR" altLang="en-US" sz="1300" dirty="0"/>
                        <a:t>작업조건요소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 err="1"/>
                        <a:t>작업규모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연관 </a:t>
                      </a:r>
                      <a:r>
                        <a:rPr lang="ko-KR" altLang="en-US" sz="1300" baseline="0" dirty="0" err="1"/>
                        <a:t>작업공종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작업시간대</a:t>
                      </a:r>
                      <a:r>
                        <a:rPr lang="en-US" altLang="ko-KR" sz="1300" baseline="0" dirty="0"/>
                        <a:t>)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작업자조건요소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숙련도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평균연령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95550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위험도 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 err="1"/>
                        <a:t>평가지수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aseline="0" dirty="0" err="1"/>
                        <a:t>공종별</a:t>
                      </a:r>
                      <a:r>
                        <a:rPr lang="ko-KR" altLang="en-US" sz="1300" baseline="0" dirty="0"/>
                        <a:t> 안전사고 </a:t>
                      </a:r>
                      <a:r>
                        <a:rPr lang="ko-KR" altLang="en-US" sz="1300" baseline="0" dirty="0" err="1"/>
                        <a:t>발생비율</a:t>
                      </a:r>
                      <a:r>
                        <a:rPr lang="ko-KR" altLang="en-US" sz="1300" baseline="0" dirty="0"/>
                        <a:t> </a:t>
                      </a:r>
                      <a:r>
                        <a:rPr lang="en-US" altLang="ko-KR" sz="1300" baseline="0" dirty="0"/>
                        <a:t>+ </a:t>
                      </a:r>
                      <a:r>
                        <a:rPr lang="ko-KR" altLang="en-US" sz="1300" baseline="0" dirty="0" err="1"/>
                        <a:t>공종별</a:t>
                      </a:r>
                      <a:r>
                        <a:rPr lang="ko-KR" altLang="en-US" sz="1300" baseline="0" dirty="0"/>
                        <a:t> 안전사고 </a:t>
                      </a:r>
                      <a:r>
                        <a:rPr lang="ko-KR" altLang="en-US" sz="1300" baseline="0" dirty="0" err="1"/>
                        <a:t>발생강도</a:t>
                      </a:r>
                      <a:r>
                        <a:rPr lang="ko-KR" altLang="en-US" sz="1300" baseline="0" dirty="0"/>
                        <a:t> 비율</a:t>
                      </a:r>
                      <a:r>
                        <a:rPr lang="en-US" altLang="ko-KR" sz="1300" baseline="0" dirty="0"/>
                        <a:t> 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0.1x</a:t>
                      </a:r>
                      <a:r>
                        <a:rPr lang="ko-KR" altLang="en-US" sz="1300" dirty="0"/>
                        <a:t>기상환경요소 </a:t>
                      </a:r>
                      <a:r>
                        <a:rPr lang="en-US" altLang="ko-KR" sz="1300" dirty="0"/>
                        <a:t>+ 0.2</a:t>
                      </a:r>
                      <a:r>
                        <a:rPr lang="en-US" altLang="ko-KR" sz="1300" baseline="0" dirty="0"/>
                        <a:t>x</a:t>
                      </a:r>
                      <a:r>
                        <a:rPr lang="ko-KR" altLang="en-US" sz="1300" baseline="0" dirty="0"/>
                        <a:t>작업조건요소 </a:t>
                      </a:r>
                      <a:r>
                        <a:rPr lang="en-US" altLang="ko-KR" sz="1300" baseline="0" dirty="0"/>
                        <a:t>+ 0.7x</a:t>
                      </a:r>
                      <a:r>
                        <a:rPr lang="ko-KR" altLang="en-US" sz="1300" baseline="0" dirty="0"/>
                        <a:t>작업자조건요소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117988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결론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 err="1"/>
                        <a:t>공종별</a:t>
                      </a:r>
                      <a:r>
                        <a:rPr lang="ko-KR" altLang="en-US" sz="1300" dirty="0"/>
                        <a:t> 위험도 </a:t>
                      </a:r>
                      <a:r>
                        <a:rPr lang="ko-KR" altLang="en-US" sz="1300" dirty="0" err="1"/>
                        <a:t>평가지수</a:t>
                      </a:r>
                      <a:r>
                        <a:rPr lang="ko-KR" altLang="en-US" sz="1300" dirty="0"/>
                        <a:t> </a:t>
                      </a:r>
                      <a:r>
                        <a:rPr lang="ko-KR" altLang="en-US" sz="1300" dirty="0" err="1"/>
                        <a:t>예측값</a:t>
                      </a:r>
                      <a:r>
                        <a:rPr lang="en-US" altLang="ko-KR" sz="1300" baseline="0" dirty="0"/>
                        <a:t> = </a:t>
                      </a:r>
                      <a:endParaRPr lang="en-US" altLang="ko-KR" sz="1300" dirty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과거 </a:t>
                      </a:r>
                      <a:r>
                        <a:rPr lang="ko-KR" altLang="en-US" sz="1300" dirty="0" err="1"/>
                        <a:t>공종별</a:t>
                      </a:r>
                      <a:r>
                        <a:rPr lang="ko-KR" altLang="en-US" sz="1300" dirty="0"/>
                        <a:t> 위험도 </a:t>
                      </a:r>
                      <a:r>
                        <a:rPr lang="ko-KR" altLang="en-US" sz="1300" dirty="0" err="1"/>
                        <a:t>평가지수</a:t>
                      </a:r>
                      <a:r>
                        <a:rPr lang="ko-KR" altLang="en-US" sz="1300" dirty="0"/>
                        <a:t> </a:t>
                      </a:r>
                      <a:r>
                        <a:rPr lang="en-US" altLang="ko-KR" sz="1300" dirty="0"/>
                        <a:t>+ </a:t>
                      </a:r>
                      <a:r>
                        <a:rPr lang="ko-KR" altLang="en-US" sz="1300" dirty="0"/>
                        <a:t>프로젝트 위험성</a:t>
                      </a:r>
                      <a:endParaRPr lang="en-US" altLang="ko-KR" sz="1300" dirty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날씨</a:t>
                      </a:r>
                      <a:r>
                        <a:rPr lang="en-US" altLang="ko-KR" sz="1300" dirty="0"/>
                        <a:t>+</a:t>
                      </a:r>
                      <a:r>
                        <a:rPr lang="ko-KR" altLang="en-US" sz="1300" baseline="0" dirty="0" err="1"/>
                        <a:t>공정율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 err="1"/>
                        <a:t>공사규모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/>
                        <a:t>공사기간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/>
                        <a:t>요일</a:t>
                      </a:r>
                      <a:r>
                        <a:rPr lang="en-US" altLang="ko-KR" sz="1300" baseline="0" dirty="0"/>
                        <a:t>)</a:t>
                      </a:r>
                      <a:r>
                        <a:rPr lang="ko-KR" altLang="en-US" sz="1300" baseline="0" dirty="0"/>
                        <a:t>의 가중치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aseline="0" dirty="0"/>
                        <a:t>위험도 지수</a:t>
                      </a:r>
                      <a:r>
                        <a:rPr lang="en-US" altLang="ko-KR" sz="1300" baseline="0" dirty="0"/>
                        <a:t>: 0~60 (</a:t>
                      </a:r>
                      <a:r>
                        <a:rPr lang="ko-KR" altLang="en-US" sz="1300" baseline="0" dirty="0"/>
                        <a:t>안전</a:t>
                      </a:r>
                      <a:r>
                        <a:rPr lang="en-US" altLang="ko-KR" sz="1300" baseline="0" dirty="0"/>
                        <a:t>), 60~80 (</a:t>
                      </a:r>
                      <a:r>
                        <a:rPr lang="ko-KR" altLang="en-US" sz="1300" baseline="0" dirty="0"/>
                        <a:t>주의</a:t>
                      </a:r>
                      <a:r>
                        <a:rPr lang="en-US" altLang="ko-KR" sz="1300" baseline="0" dirty="0"/>
                        <a:t>), 80~100 (</a:t>
                      </a:r>
                      <a:r>
                        <a:rPr lang="ko-KR" altLang="en-US" sz="1300" baseline="0" dirty="0"/>
                        <a:t>위험</a:t>
                      </a:r>
                      <a:r>
                        <a:rPr lang="en-US" altLang="ko-KR" sz="1300" baseline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35416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한계점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실제 사고 데이터를</a:t>
                      </a:r>
                      <a:r>
                        <a:rPr lang="ko-KR" altLang="en-US" sz="1300" baseline="0" dirty="0"/>
                        <a:t> 활용한 검증 부족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건설공사 중 가설공사에만 한정</a:t>
                      </a:r>
                      <a:r>
                        <a:rPr lang="en-US" altLang="ko-KR" sz="1300" dirty="0"/>
                        <a:t> </a:t>
                      </a:r>
                    </a:p>
                    <a:p>
                      <a:pPr algn="ctr" latinLnBrk="1"/>
                      <a:r>
                        <a:rPr lang="ko-KR" altLang="en-US" sz="1300" dirty="0"/>
                        <a:t>재해발생형태를 요소별로 나눈 기준 불분명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43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12446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  <p:extLst>
    <p:ext uri="{6950BFC3-D8DA-4A85-94F7-54DA5524770B}">
      <p188:commentRel xmlns:p188="http://schemas.microsoft.com/office/powerpoint/2018/8/main" xmlns="" r:id="rId3"/>
    </p:ext>
  </p:extLs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</TotalTime>
  <Words>4044</Words>
  <Application>Microsoft Office PowerPoint</Application>
  <PresentationFormat>와이드스크린</PresentationFormat>
  <Paragraphs>1352</Paragraphs>
  <Slides>20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2" baseType="lpstr">
      <vt:lpstr>Noto Sans KR</vt:lpstr>
      <vt:lpstr>Pretendard JP</vt:lpstr>
      <vt:lpstr>나눔스퀘어 ExtraBold</vt:lpstr>
      <vt:lpstr>나눔스퀘어 Light</vt:lpstr>
      <vt:lpstr>돋움</vt:lpstr>
      <vt:lpstr>맑은 고딕</vt:lpstr>
      <vt:lpstr>함초롬바탕</vt:lpstr>
      <vt:lpstr>Arial</vt:lpstr>
      <vt:lpstr>Consolas</vt:lpstr>
      <vt:lpstr>Segoe UI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hyk</cp:lastModifiedBy>
  <cp:revision>104</cp:revision>
  <dcterms:created xsi:type="dcterms:W3CDTF">2020-09-07T02:34:06Z</dcterms:created>
  <dcterms:modified xsi:type="dcterms:W3CDTF">2024-05-14T08:59:37Z</dcterms:modified>
</cp:coreProperties>
</file>

<file path=docProps/thumbnail.jpeg>
</file>